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9.jpg" ContentType="image/jpg"/>
  <Override PartName="/ppt/media/image61.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633" r:id="rId6"/>
    <p:sldMasterId id="2147484658" r:id="rId7"/>
    <p:sldMasterId id="2147484686" r:id="rId8"/>
    <p:sldMasterId id="2147484708" r:id="rId9"/>
  </p:sldMasterIdLst>
  <p:notesMasterIdLst>
    <p:notesMasterId r:id="rId49"/>
  </p:notesMasterIdLst>
  <p:handoutMasterIdLst>
    <p:handoutMasterId r:id="rId50"/>
  </p:handoutMasterIdLst>
  <p:sldIdLst>
    <p:sldId id="1595" r:id="rId10"/>
    <p:sldId id="336" r:id="rId11"/>
    <p:sldId id="1758" r:id="rId12"/>
    <p:sldId id="1761" r:id="rId13"/>
    <p:sldId id="260" r:id="rId14"/>
    <p:sldId id="261" r:id="rId15"/>
    <p:sldId id="4038" r:id="rId16"/>
    <p:sldId id="6143" r:id="rId17"/>
    <p:sldId id="6128" r:id="rId18"/>
    <p:sldId id="1932" r:id="rId19"/>
    <p:sldId id="6144" r:id="rId20"/>
    <p:sldId id="1659" r:id="rId21"/>
    <p:sldId id="1662" r:id="rId22"/>
    <p:sldId id="1664" r:id="rId23"/>
    <p:sldId id="1669" r:id="rId24"/>
    <p:sldId id="1670" r:id="rId25"/>
    <p:sldId id="6149" r:id="rId26"/>
    <p:sldId id="6155" r:id="rId27"/>
    <p:sldId id="6156" r:id="rId28"/>
    <p:sldId id="6157" r:id="rId29"/>
    <p:sldId id="6145" r:id="rId30"/>
    <p:sldId id="6148" r:id="rId31"/>
    <p:sldId id="1673" r:id="rId32"/>
    <p:sldId id="1674" r:id="rId33"/>
    <p:sldId id="1675" r:id="rId34"/>
    <p:sldId id="1672" r:id="rId35"/>
    <p:sldId id="6158" r:id="rId36"/>
    <p:sldId id="6146" r:id="rId37"/>
    <p:sldId id="1677" r:id="rId38"/>
    <p:sldId id="1679" r:id="rId39"/>
    <p:sldId id="1657" r:id="rId40"/>
    <p:sldId id="6161" r:id="rId41"/>
    <p:sldId id="6147" r:id="rId42"/>
    <p:sldId id="1678" r:id="rId43"/>
    <p:sldId id="1666" r:id="rId44"/>
    <p:sldId id="1681" r:id="rId45"/>
    <p:sldId id="6160" r:id="rId46"/>
    <p:sldId id="1592" r:id="rId47"/>
    <p:sldId id="1591"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336"/>
            <p14:sldId id="1758"/>
            <p14:sldId id="1761"/>
            <p14:sldId id="260"/>
            <p14:sldId id="261"/>
            <p14:sldId id="4038"/>
            <p14:sldId id="6143"/>
            <p14:sldId id="6128"/>
            <p14:sldId id="1932"/>
            <p14:sldId id="6144"/>
            <p14:sldId id="1659"/>
            <p14:sldId id="1662"/>
            <p14:sldId id="1664"/>
            <p14:sldId id="1669"/>
            <p14:sldId id="1670"/>
            <p14:sldId id="6149"/>
            <p14:sldId id="6155"/>
            <p14:sldId id="6156"/>
            <p14:sldId id="6157"/>
            <p14:sldId id="6145"/>
            <p14:sldId id="6148"/>
            <p14:sldId id="1673"/>
            <p14:sldId id="1674"/>
            <p14:sldId id="1675"/>
            <p14:sldId id="1672"/>
            <p14:sldId id="6158"/>
            <p14:sldId id="6146"/>
            <p14:sldId id="1677"/>
            <p14:sldId id="1679"/>
            <p14:sldId id="1657"/>
            <p14:sldId id="6161"/>
            <p14:sldId id="6147"/>
            <p14:sldId id="1678"/>
            <p14:sldId id="1666"/>
            <p14:sldId id="1681"/>
            <p14:sldId id="6160"/>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2581" autoAdjust="0"/>
  </p:normalViewPr>
  <p:slideViewPr>
    <p:cSldViewPr snapToGrid="0">
      <p:cViewPr varScale="1">
        <p:scale>
          <a:sx n="47" d="100"/>
          <a:sy n="47" d="100"/>
        </p:scale>
        <p:origin x="1360"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10/9/2019 10:42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10/9/2019 10:40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10/9/2019 10:40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64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47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720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0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41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8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2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76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70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18864E-30AE-49EB-84C2-413CFE048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03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33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cards that can be used. Refer</a:t>
            </a:r>
            <a:r>
              <a:rPr lang="en-US" baseline="0" dirty="0"/>
              <a:t> to https://docs.microsoft.com/en-us/microsoftteams/platform/concepts/cards/cards-reference for details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42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05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396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244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432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10/9/2019 10:40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6159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10/9/2019 10:40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10/9/2019 10:40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07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a:solidFill>
                  <a:schemeClr val="bg1"/>
                </a:solidFill>
                <a:effectLst/>
                <a:latin typeface="Segoe UI Light" pitchFamily="34" charset="0"/>
                <a:ea typeface="+mn-ea"/>
                <a:cs typeface="+mn-cs"/>
              </a:rPr>
              <a:t>Talk track</a:t>
            </a:r>
            <a:r>
              <a:rPr lang="en-US" sz="900" b="0" u="none" kern="1200">
                <a:solidFill>
                  <a:schemeClr val="bg1"/>
                </a:solidFill>
                <a:effectLst/>
                <a:latin typeface="Segoe UI Light" pitchFamily="34" charset="0"/>
                <a:ea typeface="+mn-ea"/>
                <a:cs typeface="+mn-cs"/>
              </a:rPr>
              <a:t>:</a:t>
            </a:r>
            <a:br>
              <a:rPr lang="en-US" sz="900" kern="1200">
                <a:solidFill>
                  <a:schemeClr val="bg1"/>
                </a:solidFill>
                <a:effectLst/>
                <a:latin typeface="Segoe UI Light" pitchFamily="34" charset="0"/>
                <a:ea typeface="+mn-ea"/>
                <a:cs typeface="+mn-cs"/>
              </a:rPr>
            </a:br>
            <a:r>
              <a:rPr lang="en-US" sz="900" kern="1200">
                <a:solidFill>
                  <a:schemeClr val="bg1"/>
                </a:solidFill>
                <a:effectLst/>
                <a:latin typeface="Segoe UI Light" pitchFamily="34" charset="0"/>
                <a:ea typeface="+mn-ea"/>
                <a:cs typeface="+mn-cs"/>
              </a:rPr>
              <a:t>And core to </a:t>
            </a:r>
            <a:r>
              <a:rPr lang="en-US" sz="900" b="1" i="1" kern="1200">
                <a:solidFill>
                  <a:schemeClr val="bg1"/>
                </a:solidFill>
                <a:effectLst/>
                <a:latin typeface="Segoe UI Light" pitchFamily="34" charset="0"/>
                <a:ea typeface="+mn-ea"/>
                <a:cs typeface="+mn-cs"/>
              </a:rPr>
              <a:t>that</a:t>
            </a:r>
            <a:r>
              <a:rPr lang="en-US" sz="900" b="0" i="0" kern="1200">
                <a:solidFill>
                  <a:schemeClr val="bg1"/>
                </a:solidFill>
                <a:effectLst/>
                <a:latin typeface="Segoe UI Light" pitchFamily="34" charset="0"/>
                <a:ea typeface="+mn-ea"/>
                <a:cs typeface="+mn-cs"/>
              </a:rPr>
              <a:t> are the investments we’ve made in the </a:t>
            </a:r>
            <a:r>
              <a:rPr lang="en-US" sz="900">
                <a:solidFill>
                  <a:schemeClr val="bg1"/>
                </a:solidFill>
              </a:rPr>
              <a:t>Teams Platform, allowing users &amp; developers alike to customize and build on Teams, in order to deliver experiences that your people &amp; customers LOVE. </a:t>
            </a:r>
          </a:p>
          <a:p>
            <a:r>
              <a:rPr lang="en-US" sz="90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a:solidFill>
                  <a:schemeClr val="bg1"/>
                </a:solidFill>
                <a:effectLst/>
                <a:latin typeface="Segoe UI Light" pitchFamily="34" charset="0"/>
                <a:ea typeface="+mn-ea"/>
                <a:cs typeface="+mn-cs"/>
              </a:rPr>
              <a:t>Gain context without switching context</a:t>
            </a:r>
            <a:r>
              <a:rPr lang="en-US" sz="900" b="0" u="none" kern="1200">
                <a:solidFill>
                  <a:schemeClr val="bg1"/>
                </a:solidFill>
                <a:effectLst/>
                <a:latin typeface="Segoe UI Light" pitchFamily="34" charset="0"/>
                <a:ea typeface="+mn-ea"/>
                <a:cs typeface="+mn-cs"/>
              </a:rPr>
              <a:t>: </a:t>
            </a:r>
            <a:r>
              <a:rPr lang="en-US" sz="90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a:solidFill>
                  <a:schemeClr val="bg1"/>
                </a:solidFill>
                <a:effectLst/>
                <a:latin typeface="Segoe UI Light" pitchFamily="34" charset="0"/>
                <a:ea typeface="+mn-ea"/>
                <a:cs typeface="+mn-cs"/>
              </a:rPr>
              <a:t>Meet Your people where they are</a:t>
            </a:r>
            <a:r>
              <a:rPr lang="en-US" sz="900" b="1" u="none" kern="1200">
                <a:solidFill>
                  <a:schemeClr val="bg1"/>
                </a:solidFill>
                <a:effectLst/>
                <a:latin typeface="Segoe UI Light" pitchFamily="34" charset="0"/>
                <a:ea typeface="+mn-ea"/>
                <a:cs typeface="+mn-cs"/>
              </a:rPr>
              <a:t>: </a:t>
            </a:r>
            <a:r>
              <a:rPr lang="en-US" sz="90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a:p>
            <a:r>
              <a:rPr lang="en-US" sz="900" b="1" u="sng" kern="1200">
                <a:solidFill>
                  <a:schemeClr val="bg1"/>
                </a:solidFill>
                <a:effectLst/>
                <a:latin typeface="Segoe UI Light" pitchFamily="34" charset="0"/>
                <a:ea typeface="+mn-ea"/>
                <a:cs typeface="+mn-cs"/>
              </a:rPr>
              <a:t>Tailoring your experience</a:t>
            </a:r>
            <a:r>
              <a:rPr lang="en-US" sz="900" b="0" u="none" kern="1200">
                <a:solidFill>
                  <a:schemeClr val="bg1"/>
                </a:solidFill>
                <a:effectLst/>
                <a:latin typeface="Segoe UI Light" pitchFamily="34" charset="0"/>
                <a:ea typeface="+mn-ea"/>
                <a:cs typeface="+mn-cs"/>
              </a:rPr>
              <a:t>: to me, this delivers superpowers to people through proactive intelligence. </a:t>
            </a:r>
            <a:r>
              <a:rPr lang="en-US" sz="90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a:t>First: make the most difficult and time-wasting tasks at work, easy</a:t>
            </a:r>
          </a:p>
          <a:p>
            <a:pPr marL="171450" indent="-171450">
              <a:buFont typeface="Arial" panose="020B0604020202020204" pitchFamily="34" charset="0"/>
              <a:buChar char="•"/>
            </a:pPr>
            <a:r>
              <a:rPr lang="en-US" sz="90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Tabs </a:t>
            </a:r>
            <a:r>
              <a:rPr lang="en-US" sz="900" dirty="0"/>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Surface rich content as well as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SharePoint Framework based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A1A1A"/>
                </a:solidFill>
                <a:effectLst/>
                <a:uLnTx/>
                <a:uFillTx/>
                <a:latin typeface="Segoe UI" charset="0"/>
                <a:ea typeface="Segoe UI" charset="0"/>
                <a:cs typeface="Segoe UI" charset="0"/>
              </a:rPr>
              <a:t>Connectors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Post rich updates 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Adaptive Cards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Add rich interaction to your connector cards</a:t>
            </a:r>
            <a:endPar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Bots</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 Help users get tasks done in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A1A1A"/>
                </a:solidFill>
                <a:effectLst/>
                <a:uLnTx/>
                <a:uFillTx/>
                <a:latin typeface="Segoe UI" charset="0"/>
                <a:ea typeface="Segoe UI" charset="0"/>
                <a:cs typeface="Segoe UI" charset="0"/>
              </a:rPr>
              <a:t>Message Extensions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Allow users to query and share rich cards in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Notifications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Engage users via feed notifications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Graph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Build in intelligence and connect to data that drives productivity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Apps Store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Drive engagement by submitting your app to our app store or just to certain company stores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722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Microsoft Teams has an open developer platform with a rich set of capabilities to build apps or integrate with new or existing business processes and services. </a:t>
            </a:r>
          </a:p>
          <a:p>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55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10:40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279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6.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27.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7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77000" y="77000"/>
            <a:ext cx="12192000" cy="685800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pic>
        <p:nvPicPr>
          <p:cNvPr id="107" name="Picture 106">
            <a:extLst>
              <a:ext uri="{FF2B5EF4-FFF2-40B4-BE49-F238E27FC236}">
                <a16:creationId xmlns:a16="http://schemas.microsoft.com/office/drawing/2014/main" id="{546190E8-D650-4C86-84B5-098668EB06B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57329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65767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8351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6821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8783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067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4710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0465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3" y="632784"/>
            <a:ext cx="11533187" cy="411162"/>
          </a:xfrm>
        </p:spPr>
        <p:txBody>
          <a:bodyPr wrap="square" lIns="0" tIns="0" rIns="0" bIns="0" anchor="ctr">
            <a:spAutoFit/>
          </a:bodyPr>
          <a:lstStyle>
            <a:lvl1pPr>
              <a:lnSpc>
                <a:spcPts val="3135"/>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409355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6"/>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7884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C2C1-4E56-4778-A5DD-7578BFFC6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275328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5"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1"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42213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40" y="449265"/>
            <a:ext cx="220661" cy="200341"/>
          </a:xfrm>
          <a:prstGeom prst="rect">
            <a:avLst/>
          </a:prstGeom>
        </p:spPr>
      </p:pic>
    </p:spTree>
    <p:extLst>
      <p:ext uri="{BB962C8B-B14F-4D97-AF65-F5344CB8AC3E}">
        <p14:creationId xmlns:p14="http://schemas.microsoft.com/office/powerpoint/2010/main" val="646335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960439"/>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9"/>
            <a:ext cx="3914774" cy="3862387"/>
          </a:xfrm>
        </p:spPr>
        <p:txBody>
          <a:bodyPr wrap="square" lIns="0" tIns="0" rIns="0" bIns="0">
            <a:noAutofit/>
          </a:bodyPr>
          <a:lstStyle>
            <a:lvl1pPr marL="0" indent="0" defTabSz="517426">
              <a:buNone/>
              <a:defRPr sz="1800" spc="-50" baseline="0">
                <a:solidFill>
                  <a:schemeClr val="accent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dirty="0"/>
              <a:t>##	Section Title</a:t>
            </a:r>
          </a:p>
        </p:txBody>
      </p:sp>
      <p:pic>
        <p:nvPicPr>
          <p:cNvPr id="5" name="Picture 4">
            <a:extLst>
              <a:ext uri="{FF2B5EF4-FFF2-40B4-BE49-F238E27FC236}">
                <a16:creationId xmlns:a16="http://schemas.microsoft.com/office/drawing/2014/main" id="{60EA769B-2C54-4384-9337-DCB989428B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C86AEF35-AE7E-430B-8984-FE320F8383F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3205923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sz="1399" b="1">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6" name="Picture 5">
            <a:extLst>
              <a:ext uri="{FF2B5EF4-FFF2-40B4-BE49-F238E27FC236}">
                <a16:creationId xmlns:a16="http://schemas.microsoft.com/office/drawing/2014/main" id="{760D447A-3489-4BDE-AE27-C67F3D40CD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3841797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9" y="1919803"/>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9" y="3214125"/>
            <a:ext cx="3690937" cy="2768499"/>
          </a:xfrm>
        </p:spPr>
        <p:txBody>
          <a:bodyPr lIns="0" tIns="0" rIns="0" bIns="0"/>
          <a:lstStyle>
            <a:lvl1pPr marL="0" indent="0">
              <a:lnSpc>
                <a:spcPts val="1800"/>
              </a:lnSpc>
              <a:spcBef>
                <a:spcPts val="900"/>
              </a:spcBef>
              <a:buNone/>
              <a:defRPr sz="1399" b="1">
                <a:solidFill>
                  <a:srgbClr val="5855AF"/>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5"/>
            <a:ext cx="3669666" cy="276849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rgbClr val="5855AF"/>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5"/>
            <a:ext cx="3694748" cy="2768499"/>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7" name="Picture 6">
            <a:extLst>
              <a:ext uri="{FF2B5EF4-FFF2-40B4-BE49-F238E27FC236}">
                <a16:creationId xmlns:a16="http://schemas.microsoft.com/office/drawing/2014/main" id="{5F841BE9-C724-4AAD-8C11-F02B87193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9" name="Picture 8">
            <a:extLst>
              <a:ext uri="{FF2B5EF4-FFF2-40B4-BE49-F238E27FC236}">
                <a16:creationId xmlns:a16="http://schemas.microsoft.com/office/drawing/2014/main" id="{8631247D-8265-46D7-AAFE-F3A07498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74780521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9" y="2005457"/>
            <a:ext cx="5653087" cy="3945637"/>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4" y="1995298"/>
            <a:ext cx="5653087" cy="3945637"/>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6" name="Picture 5">
            <a:extLst>
              <a:ext uri="{FF2B5EF4-FFF2-40B4-BE49-F238E27FC236}">
                <a16:creationId xmlns:a16="http://schemas.microsoft.com/office/drawing/2014/main" id="{783043A0-E788-49D5-8C18-52339006D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67908719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2" name="Picture 11">
            <a:extLst>
              <a:ext uri="{FF2B5EF4-FFF2-40B4-BE49-F238E27FC236}">
                <a16:creationId xmlns:a16="http://schemas.microsoft.com/office/drawing/2014/main" id="{DB4605EA-E7B4-4928-8DAD-6BD6CBA8E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3" name="Picture 12">
            <a:extLst>
              <a:ext uri="{FF2B5EF4-FFF2-40B4-BE49-F238E27FC236}">
                <a16:creationId xmlns:a16="http://schemas.microsoft.com/office/drawing/2014/main" id="{167EC8FA-103D-4DB3-8F4A-5553E455FA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2064726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900"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80"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pic>
        <p:nvPicPr>
          <p:cNvPr id="15" name="Picture 14">
            <a:extLst>
              <a:ext uri="{FF2B5EF4-FFF2-40B4-BE49-F238E27FC236}">
                <a16:creationId xmlns:a16="http://schemas.microsoft.com/office/drawing/2014/main" id="{1E07CD50-DCAB-4C5F-83FA-AE84CEFF5B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7" name="Picture 16">
            <a:extLst>
              <a:ext uri="{FF2B5EF4-FFF2-40B4-BE49-F238E27FC236}">
                <a16:creationId xmlns:a16="http://schemas.microsoft.com/office/drawing/2014/main" id="{192E9145-4399-44C3-89DF-00895D849F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8701517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6"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5" y="5026024"/>
            <a:ext cx="5537771"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9" name="Picture 8">
            <a:extLst>
              <a:ext uri="{FF2B5EF4-FFF2-40B4-BE49-F238E27FC236}">
                <a16:creationId xmlns:a16="http://schemas.microsoft.com/office/drawing/2014/main" id="{51F1B590-28F7-47AB-9CDE-206357A62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1" name="Picture 10">
            <a:extLst>
              <a:ext uri="{FF2B5EF4-FFF2-40B4-BE49-F238E27FC236}">
                <a16:creationId xmlns:a16="http://schemas.microsoft.com/office/drawing/2014/main" id="{B19E9CC7-7BBA-4F8C-8DDD-C88ECC1FD1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7835608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365F6B-D667-4198-8014-312A15BF2C4E}"/>
              </a:ext>
            </a:extLst>
          </p:cNvPr>
          <p:cNvGrpSpPr/>
          <p:nvPr userDrawn="1"/>
        </p:nvGrpSpPr>
        <p:grpSpPr>
          <a:xfrm>
            <a:off x="0" y="-1"/>
            <a:ext cx="12434711" cy="6994525"/>
            <a:chOff x="0" y="0"/>
            <a:chExt cx="12192000" cy="6858000"/>
          </a:xfrm>
        </p:grpSpPr>
        <p:grpSp>
          <p:nvGrpSpPr>
            <p:cNvPr id="9" name="Group 8">
              <a:extLst>
                <a:ext uri="{FF2B5EF4-FFF2-40B4-BE49-F238E27FC236}">
                  <a16:creationId xmlns:a16="http://schemas.microsoft.com/office/drawing/2014/main" id="{50CE6387-4C33-4140-9575-A6982E4B5784}"/>
                </a:ext>
              </a:extLst>
            </p:cNvPr>
            <p:cNvGrpSpPr/>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D9A3E9AA-4D47-43D5-A40F-58B0901C63EE}"/>
                  </a:ext>
                </a:extLst>
              </p:cNvPr>
              <p:cNvSpPr/>
              <p:nvPr/>
            </p:nvSpPr>
            <p:spPr bwMode="auto">
              <a:xfrm>
                <a:off x="293688" y="292100"/>
                <a:ext cx="686025" cy="686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A82CAA3-491E-4CC2-AC22-BE720DDDA3D8}"/>
                  </a:ext>
                </a:extLst>
              </p:cNvPr>
              <p:cNvPicPr>
                <a:picLocks noChangeAspect="1"/>
              </p:cNvPicPr>
              <p:nvPr/>
            </p:nvPicPr>
            <p:blipFill rotWithShape="1">
              <a:blip r:embed="rId2"/>
              <a:srcRect l="18256" t="5354" r="-9797" b="17409"/>
              <a:stretch/>
            </p:blipFill>
            <p:spPr>
              <a:xfrm>
                <a:off x="0" y="0"/>
                <a:ext cx="12192000" cy="6858000"/>
              </a:xfrm>
              <a:prstGeom prst="rect">
                <a:avLst/>
              </a:prstGeom>
            </p:spPr>
          </p:pic>
        </p:grpSp>
        <p:sp>
          <p:nvSpPr>
            <p:cNvPr id="10" name="Rectangle 9">
              <a:extLst>
                <a:ext uri="{FF2B5EF4-FFF2-40B4-BE49-F238E27FC236}">
                  <a16:creationId xmlns:a16="http://schemas.microsoft.com/office/drawing/2014/main" id="{FEB9CBA7-D96F-4240-8C75-8B26C3AF07B7}"/>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3DF3E0A-03F9-4B2B-91D7-BE4AC596C201}"/>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8E22A4-8477-4490-B40B-DE26B7C2CE47}"/>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1645C2C1-4E56-4778-A5DD-7578BFFC62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07732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dirty="0"/>
              <a:t>Title</a:t>
            </a:r>
          </a:p>
        </p:txBody>
      </p:sp>
      <p:pic>
        <p:nvPicPr>
          <p:cNvPr id="3" name="Picture 2">
            <a:extLst>
              <a:ext uri="{FF2B5EF4-FFF2-40B4-BE49-F238E27FC236}">
                <a16:creationId xmlns:a16="http://schemas.microsoft.com/office/drawing/2014/main" id="{885A4842-1294-4A4C-A6C8-2019861098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4" name="Picture 3">
            <a:extLst>
              <a:ext uri="{FF2B5EF4-FFF2-40B4-BE49-F238E27FC236}">
                <a16:creationId xmlns:a16="http://schemas.microsoft.com/office/drawing/2014/main" id="{362091A3-09B9-4C1C-B490-C18192294C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9577363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6C9A175-CDC3-4DFC-92BC-9C337F612FEA}"/>
              </a:ext>
            </a:extLst>
          </p:cNvPr>
          <p:cNvSpPr>
            <a:spLocks noGrp="1"/>
          </p:cNvSpPr>
          <p:nvPr>
            <p:ph type="body" sz="quarter" idx="11" hasCustomPrompt="1"/>
          </p:nvPr>
        </p:nvSpPr>
        <p:spPr>
          <a:xfrm>
            <a:off x="464365" y="2853531"/>
            <a:ext cx="5318898" cy="927562"/>
          </a:xfrm>
        </p:spPr>
        <p:txBody>
          <a:bodyPr lIns="0" tIns="0" rIns="0" bIns="0"/>
          <a:lstStyle>
            <a:lvl1pPr marL="0" indent="0">
              <a:lnSpc>
                <a:spcPct val="150000"/>
              </a:lnSpc>
              <a:buNone/>
              <a:defRPr kumimoji="0" lang="en-US" sz="2000" b="0" i="0" u="none" strike="noStrike" kern="1200" cap="none" spc="-50" normalizeH="0" baseline="0" dirty="0" smtClean="0">
                <a:ln>
                  <a:noFill/>
                </a:ln>
                <a:solidFill>
                  <a:srgbClr val="D83B01"/>
                </a:solidFill>
                <a:effectLst/>
                <a:uLnTx/>
                <a:uFillTx/>
                <a:latin typeface="Segoe UI Semibold"/>
                <a:ea typeface="+mn-ea"/>
                <a:cs typeface="+mn-cs"/>
              </a:defRPr>
            </a:lvl1pPr>
            <a:lvl5pPr>
              <a:defRPr/>
            </a:lvl5pPr>
          </a:lstStyle>
          <a:p>
            <a:pPr lvl="0"/>
            <a:r>
              <a:rPr lang="en-US" dirty="0"/>
              <a:t>Section contents</a:t>
            </a:r>
          </a:p>
          <a:p>
            <a:pPr lvl="0"/>
            <a:r>
              <a:rPr lang="en-US" dirty="0"/>
              <a:t>Single-level only</a:t>
            </a:r>
          </a:p>
        </p:txBody>
      </p:sp>
      <p:sp>
        <p:nvSpPr>
          <p:cNvPr id="36" name="Title 35"/>
          <p:cNvSpPr>
            <a:spLocks noGrp="1"/>
          </p:cNvSpPr>
          <p:nvPr>
            <p:ph type="title" hasCustomPrompt="1"/>
          </p:nvPr>
        </p:nvSpPr>
        <p:spPr>
          <a:xfrm>
            <a:off x="465139" y="899478"/>
            <a:ext cx="5317353" cy="1155746"/>
          </a:xfrm>
          <a:noFill/>
        </p:spPr>
        <p:txBody>
          <a:bodyPr vert="horz" wrap="square" lIns="0" tIns="0" rIns="0" bIns="0" rtlCol="0" anchor="b" anchorCtr="0">
            <a:noAutofit/>
          </a:bodyPr>
          <a:lstStyle>
            <a:lvl1pPr>
              <a:defRPr lang="en-US" sz="2800" spc="-50" baseline="0" dirty="0">
                <a:solidFill>
                  <a:schemeClr val="bg1"/>
                </a:solidFill>
              </a:defRPr>
            </a:lvl1pPr>
          </a:lstStyle>
          <a:p>
            <a:pPr marL="0" lvl="0">
              <a:lnSpc>
                <a:spcPts val="5599"/>
              </a:lnSpc>
            </a:pPr>
            <a:r>
              <a:rPr lang="en-US" dirty="0"/>
              <a:t>Section title</a:t>
            </a:r>
          </a:p>
        </p:txBody>
      </p:sp>
      <p:sp>
        <p:nvSpPr>
          <p:cNvPr id="4" name="Picture Placeholder 3">
            <a:extLst>
              <a:ext uri="{FF2B5EF4-FFF2-40B4-BE49-F238E27FC236}">
                <a16:creationId xmlns:a16="http://schemas.microsoft.com/office/drawing/2014/main" id="{7D70EA89-09F5-4491-8E79-28175E73B1D5}"/>
              </a:ext>
            </a:extLst>
          </p:cNvPr>
          <p:cNvSpPr>
            <a:spLocks noGrp="1"/>
          </p:cNvSpPr>
          <p:nvPr>
            <p:ph type="pic" sz="quarter" idx="10"/>
          </p:nvPr>
        </p:nvSpPr>
        <p:spPr>
          <a:xfrm>
            <a:off x="6218238" y="0"/>
            <a:ext cx="6218238" cy="686861"/>
          </a:xfrm>
        </p:spPr>
        <p:txBody>
          <a:bodyPr/>
          <a:lstStyle/>
          <a:p>
            <a:r>
              <a:rPr lang="en-US"/>
              <a:t>Click icon to add picture</a:t>
            </a:r>
            <a:endParaRPr lang="en-US" dirty="0"/>
          </a:p>
        </p:txBody>
      </p:sp>
    </p:spTree>
    <p:extLst>
      <p:ext uri="{BB962C8B-B14F-4D97-AF65-F5344CB8AC3E}">
        <p14:creationId xmlns:p14="http://schemas.microsoft.com/office/powerpoint/2010/main" val="3238898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1700000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1638262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6"/>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5"/>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5"/>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5"/>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70286805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168526"/>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8" y="2168526"/>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6"/>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8104004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9"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2270103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1"/>
            <a:ext cx="1727200" cy="2859270"/>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1"/>
            <a:ext cx="1727200" cy="2859270"/>
          </a:xfrm>
        </p:spPr>
        <p:txBody>
          <a:bodyPr lIns="0" tIns="0" rIns="0" bIns="0"/>
          <a:lstStyle>
            <a:lvl1pPr marL="0" indent="0">
              <a:lnSpc>
                <a:spcPts val="1800"/>
              </a:lnSpc>
              <a:spcBef>
                <a:spcPts val="900"/>
              </a:spcBef>
              <a:buNone/>
              <a:defRPr lang="en-US" sz="1399" b="1" kern="1200" spc="0" baseline="0" dirty="0" smtClean="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9421971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7473710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2168526"/>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9" y="5773737"/>
            <a:ext cx="3690937"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6" y="5931090"/>
            <a:ext cx="3690937" cy="307777"/>
          </a:xfrm>
        </p:spPr>
        <p:txBody>
          <a:bodyPr lIns="0" tIns="0" rIns="0" bIns="0"/>
          <a:lstStyle>
            <a:lvl1pPr marL="0" indent="0">
              <a:lnSpc>
                <a:spcPts val="1199"/>
              </a:lnSpc>
              <a:spcBef>
                <a:spcPts val="900"/>
              </a:spcBef>
              <a:buFont typeface="Arial" panose="020B0604020202020204" pitchFamily="34" charset="0"/>
              <a:buNone/>
              <a:defRPr sz="1000" b="0" i="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7"/>
            <a:ext cx="3679822"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9" y="5931091"/>
            <a:ext cx="3679825" cy="313904"/>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7" y="5773737"/>
            <a:ext cx="3702056"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6" y="5931091"/>
            <a:ext cx="3702053" cy="313904"/>
          </a:xfrm>
        </p:spPr>
        <p:txBody>
          <a:bodyPr vert="horz" wrap="square" lIns="0" tIns="0" rIns="0" bIns="0" rtlCol="0">
            <a:spAutoFit/>
          </a:bodyPr>
          <a:lstStyle>
            <a:lvl1pPr marL="463461" indent="-463461">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9" y="2168526"/>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5" y="2168526"/>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127175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6" name="Picture 5">
            <a:extLst>
              <a:ext uri="{FF2B5EF4-FFF2-40B4-BE49-F238E27FC236}">
                <a16:creationId xmlns:a16="http://schemas.microsoft.com/office/drawing/2014/main" id="{22EC1C59-30F3-415C-8185-0545A05DC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8" name="Picture 7">
            <a:extLst>
              <a:ext uri="{FF2B5EF4-FFF2-40B4-BE49-F238E27FC236}">
                <a16:creationId xmlns:a16="http://schemas.microsoft.com/office/drawing/2014/main" id="{C00B2845-8278-40AF-B97B-808BB841F4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9" y="2168525"/>
            <a:ext cx="11533187" cy="686861"/>
          </a:xfrm>
        </p:spPr>
        <p:txBody>
          <a:bodyPr/>
          <a:lstStyle/>
          <a:p>
            <a:r>
              <a:rPr lang="en-US"/>
              <a:t>Click icon to add table</a:t>
            </a:r>
          </a:p>
        </p:txBody>
      </p:sp>
    </p:spTree>
    <p:extLst>
      <p:ext uri="{BB962C8B-B14F-4D97-AF65-F5344CB8AC3E}">
        <p14:creationId xmlns:p14="http://schemas.microsoft.com/office/powerpoint/2010/main" val="3025197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2288008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40" y="449265"/>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87870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091210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C2C1-4E56-4778-A5DD-7578BFFC6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6803066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pic>
        <p:nvPicPr>
          <p:cNvPr id="5" name="Picture 4">
            <a:extLst>
              <a:ext uri="{FF2B5EF4-FFF2-40B4-BE49-F238E27FC236}">
                <a16:creationId xmlns:a16="http://schemas.microsoft.com/office/drawing/2014/main" id="{1C33F7B9-D9BD-458B-9EA4-4D49BFD3BB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FF784EE4-A6C5-49EE-ACD8-1A819A2DAA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7" name="Picture 6">
            <a:extLst>
              <a:ext uri="{FF2B5EF4-FFF2-40B4-BE49-F238E27FC236}">
                <a16:creationId xmlns:a16="http://schemas.microsoft.com/office/drawing/2014/main" id="{37E07AD8-37B0-4AA2-AADC-E47EE9A13C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9" name="Picture 8">
            <a:extLst>
              <a:ext uri="{FF2B5EF4-FFF2-40B4-BE49-F238E27FC236}">
                <a16:creationId xmlns:a16="http://schemas.microsoft.com/office/drawing/2014/main" id="{1BA09091-5DD4-460F-9820-2198EF58EA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6" name="Picture 5">
            <a:extLst>
              <a:ext uri="{FF2B5EF4-FFF2-40B4-BE49-F238E27FC236}">
                <a16:creationId xmlns:a16="http://schemas.microsoft.com/office/drawing/2014/main" id="{97A1AEEE-EEB6-4C4C-8F8C-A439742D1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8" name="Picture 7">
            <a:extLst>
              <a:ext uri="{FF2B5EF4-FFF2-40B4-BE49-F238E27FC236}">
                <a16:creationId xmlns:a16="http://schemas.microsoft.com/office/drawing/2014/main" id="{6070E0CD-1601-4CA5-964C-2E254EFE94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pic>
        <p:nvPicPr>
          <p:cNvPr id="12" name="Picture 11">
            <a:extLst>
              <a:ext uri="{FF2B5EF4-FFF2-40B4-BE49-F238E27FC236}">
                <a16:creationId xmlns:a16="http://schemas.microsoft.com/office/drawing/2014/main" id="{A8A3AFD9-9606-4040-87BD-4F305A9E5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pic>
        <p:nvPicPr>
          <p:cNvPr id="15" name="Picture 14">
            <a:extLst>
              <a:ext uri="{FF2B5EF4-FFF2-40B4-BE49-F238E27FC236}">
                <a16:creationId xmlns:a16="http://schemas.microsoft.com/office/drawing/2014/main" id="{C461A9B7-2063-48BD-A9DA-4AD3108FF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7" name="Picture 16">
            <a:extLst>
              <a:ext uri="{FF2B5EF4-FFF2-40B4-BE49-F238E27FC236}">
                <a16:creationId xmlns:a16="http://schemas.microsoft.com/office/drawing/2014/main" id="{60DF2806-AC6B-4C52-935A-F8034BE12F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pic>
        <p:nvPicPr>
          <p:cNvPr id="3" name="Picture 2">
            <a:extLst>
              <a:ext uri="{FF2B5EF4-FFF2-40B4-BE49-F238E27FC236}">
                <a16:creationId xmlns:a16="http://schemas.microsoft.com/office/drawing/2014/main" id="{F87E64EA-B2AE-43B0-8DFC-A680393002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4" name="Picture 3">
            <a:extLst>
              <a:ext uri="{FF2B5EF4-FFF2-40B4-BE49-F238E27FC236}">
                <a16:creationId xmlns:a16="http://schemas.microsoft.com/office/drawing/2014/main" id="{ADA5E23A-06B8-4F41-B25F-662398D2B3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pic>
        <p:nvPicPr>
          <p:cNvPr id="3" name="Picture 2">
            <a:extLst>
              <a:ext uri="{FF2B5EF4-FFF2-40B4-BE49-F238E27FC236}">
                <a16:creationId xmlns:a16="http://schemas.microsoft.com/office/drawing/2014/main" id="{9B2B27BD-5630-435E-9517-740A6EA674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4" name="Picture 3">
            <a:extLst>
              <a:ext uri="{FF2B5EF4-FFF2-40B4-BE49-F238E27FC236}">
                <a16:creationId xmlns:a16="http://schemas.microsoft.com/office/drawing/2014/main" id="{22BEEC78-84B1-4A0D-B5A7-DB245AEE5F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pic>
        <p:nvPicPr>
          <p:cNvPr id="4" name="Picture 3">
            <a:extLst>
              <a:ext uri="{FF2B5EF4-FFF2-40B4-BE49-F238E27FC236}">
                <a16:creationId xmlns:a16="http://schemas.microsoft.com/office/drawing/2014/main" id="{583F1CB6-67AC-4808-B4A4-83E3EB138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5" name="Picture 4">
            <a:extLst>
              <a:ext uri="{FF2B5EF4-FFF2-40B4-BE49-F238E27FC236}">
                <a16:creationId xmlns:a16="http://schemas.microsoft.com/office/drawing/2014/main" id="{017F36F1-A668-4F84-96FA-268E1FE027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14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2915313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6"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5" y="5026024"/>
            <a:ext cx="5537771"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9" name="Picture 8">
            <a:extLst>
              <a:ext uri="{FF2B5EF4-FFF2-40B4-BE49-F238E27FC236}">
                <a16:creationId xmlns:a16="http://schemas.microsoft.com/office/drawing/2014/main" id="{07659F05-7C08-4486-8414-45536D97DE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3493593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026964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907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925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662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85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950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03575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241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588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56529723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7567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6836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5232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0703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9822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9795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52975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75662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2498429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6039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6"/>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8422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09592"/>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565091"/>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26153322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094" y="1264912"/>
            <a:ext cx="11633286" cy="5112865"/>
          </a:xfrm>
        </p:spPr>
        <p:txBody>
          <a:bodyPr>
            <a:normAutofit/>
          </a:bodyPr>
          <a:lstStyle>
            <a:lvl1pPr marL="0" indent="0">
              <a:buNone/>
              <a:defRPr sz="2448"/>
            </a:lvl1pPr>
            <a:lvl2pPr marL="526104" indent="-233104">
              <a:defRPr sz="2040"/>
            </a:lvl2pPr>
            <a:lvl3pPr marL="992313" indent="-233104">
              <a:defRPr sz="1836"/>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14544308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6"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49165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2"/>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0958"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5917"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6" y="4303057"/>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135616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4"/>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8" y="601344"/>
            <a:ext cx="3264575" cy="313932"/>
          </a:xfrm>
        </p:spPr>
        <p:txBody>
          <a:bodyPr lIns="0" tIns="0" rIns="0" bIns="0"/>
          <a:lstStyle>
            <a:lvl1pPr marL="0" indent="0" algn="r">
              <a:buNone/>
              <a:defRPr sz="2040">
                <a:latin typeface="+mn-lt"/>
              </a:defRPr>
            </a:lvl1pPr>
            <a:lvl2pPr marL="349589" indent="0">
              <a:buNone/>
              <a:defRPr sz="2040"/>
            </a:lvl2pPr>
            <a:lvl3pPr marL="582649" indent="0">
              <a:buNone/>
              <a:defRPr sz="2040"/>
            </a:lvl3pPr>
            <a:lvl4pPr marL="815708" indent="0">
              <a:buNone/>
              <a:defRPr sz="2040"/>
            </a:lvl4pPr>
            <a:lvl5pPr marL="1048767"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Tree>
    <p:extLst>
      <p:ext uri="{BB962C8B-B14F-4D97-AF65-F5344CB8AC3E}">
        <p14:creationId xmlns:p14="http://schemas.microsoft.com/office/powerpoint/2010/main" val="213192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059" indent="0">
              <a:buNone/>
              <a:defRPr/>
            </a:lvl2pPr>
            <a:lvl3pPr marL="466120" indent="0">
              <a:buNone/>
              <a:defRPr/>
            </a:lvl3pPr>
            <a:lvl4pPr marL="699179" indent="0">
              <a:buNone/>
              <a:defRPr/>
            </a:lvl4pPr>
            <a:lvl5pPr marL="932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321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048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50"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856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817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7544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224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2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9546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7" y="2065978"/>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059" indent="0">
              <a:buNone/>
              <a:defRPr/>
            </a:lvl2pPr>
            <a:lvl3pPr marL="466120" indent="0">
              <a:buNone/>
              <a:defRPr/>
            </a:lvl3pPr>
            <a:lvl4pPr marL="674903" indent="0">
              <a:buNone/>
              <a:defRPr/>
            </a:lvl4pPr>
            <a:lvl5pPr marL="87235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4428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9"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2655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297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3607"/>
            <a:ext cx="6249329" cy="508524"/>
          </a:xfrm>
          <a:noFill/>
        </p:spPr>
        <p:txBody>
          <a:bodyPr wrap="square" lIns="0" tIns="0" rIns="0" bIns="0" anchor="b"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3" y="4056500"/>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Tree>
    <p:extLst>
      <p:ext uri="{BB962C8B-B14F-4D97-AF65-F5344CB8AC3E}">
        <p14:creationId xmlns:p14="http://schemas.microsoft.com/office/powerpoint/2010/main" val="104658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6243"/>
            <a:ext cx="6249329" cy="508524"/>
          </a:xfrm>
          <a:noFill/>
        </p:spPr>
        <p:txBody>
          <a:bodyPr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Tree>
    <p:extLst>
      <p:ext uri="{BB962C8B-B14F-4D97-AF65-F5344CB8AC3E}">
        <p14:creationId xmlns:p14="http://schemas.microsoft.com/office/powerpoint/2010/main" val="284910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6243"/>
            <a:ext cx="9324701" cy="508524"/>
          </a:xfrm>
          <a:noFill/>
        </p:spPr>
        <p:txBody>
          <a:bodyPr wrap="square"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167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48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0575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143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1"/>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1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1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45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0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2636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477"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Tree>
    <p:extLst>
      <p:ext uri="{BB962C8B-B14F-4D97-AF65-F5344CB8AC3E}">
        <p14:creationId xmlns:p14="http://schemas.microsoft.com/office/powerpoint/2010/main" val="3929801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990043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2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094" y="1264913"/>
            <a:ext cx="11633286" cy="5112865"/>
          </a:xfrm>
        </p:spPr>
        <p:txBody>
          <a:bodyPr>
            <a:normAutofit/>
          </a:bodyPr>
          <a:lstStyle>
            <a:lvl1pPr marL="0" indent="0">
              <a:buNone/>
              <a:defRPr sz="2448"/>
            </a:lvl1pPr>
            <a:lvl2pPr marL="526003" indent="-233059">
              <a:defRPr sz="2040"/>
            </a:lvl2pPr>
            <a:lvl3pPr marL="992122" indent="-233059">
              <a:defRPr sz="1836"/>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38718454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8"/>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3426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565091"/>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255084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849601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0310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972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328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50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33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853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030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9114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24777036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25.emf"/><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theme" Target="../theme/theme5.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image" Target="../media/image2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heme" Target="../theme/theme6.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606" r:id="rId8"/>
    <p:sldLayoutId id="2147484552" r:id="rId9"/>
    <p:sldLayoutId id="2147484576"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77" r:id="rId20"/>
    <p:sldLayoutId id="2147484562" r:id="rId21"/>
    <p:sldLayoutId id="2147484563" r:id="rId22"/>
    <p:sldLayoutId id="2147484564" r:id="rId23"/>
    <p:sldLayoutId id="2147484565" r:id="rId24"/>
    <p:sldLayoutId id="2147484566" r:id="rId25"/>
    <p:sldLayoutId id="2147484567" r:id="rId26"/>
    <p:sldLayoutId id="2147484568" r:id="rId27"/>
    <p:sldLayoutId id="2147484569" r:id="rId28"/>
    <p:sldLayoutId id="2147484570" r:id="rId29"/>
    <p:sldLayoutId id="2147484571" r:id="rId30"/>
    <p:sldLayoutId id="2147484572" r:id="rId31"/>
    <p:sldLayoutId id="2147484578" r:id="rId32"/>
    <p:sldLayoutId id="2147484579" r:id="rId33"/>
    <p:sldLayoutId id="2147484707" r:id="rId3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5586089"/>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 id="2147484650" r:id="rId17"/>
    <p:sldLayoutId id="2147484651" r:id="rId18"/>
    <p:sldLayoutId id="2147484652" r:id="rId19"/>
    <p:sldLayoutId id="2147484653" r:id="rId20"/>
    <p:sldLayoutId id="2147484654" r:id="rId21"/>
    <p:sldLayoutId id="2147484655" r:id="rId22"/>
    <p:sldLayoutId id="2147484656" r:id="rId23"/>
    <p:sldLayoutId id="2147484657" r:id="rId24"/>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0468423"/>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675" r:id="rId17"/>
    <p:sldLayoutId id="2147484676" r:id="rId18"/>
    <p:sldLayoutId id="2147484677" r:id="rId19"/>
    <p:sldLayoutId id="2147484678" r:id="rId20"/>
    <p:sldLayoutId id="2147484679" r:id="rId21"/>
    <p:sldLayoutId id="2147484680" r:id="rId22"/>
    <p:sldLayoutId id="2147484681" r:id="rId23"/>
    <p:sldLayoutId id="2147484682" r:id="rId24"/>
    <p:sldLayoutId id="2147484683" r:id="rId25"/>
    <p:sldLayoutId id="2147484684" r:id="rId26"/>
    <p:sldLayoutId id="2147484685" r:id="rId27"/>
  </p:sldLayoutIdLst>
  <p:transition>
    <p:fade/>
  </p:transition>
  <p:hf sldNum="0" hdr="0" ftr="0" dt="0"/>
  <p:txStyles>
    <p:titleStyle>
      <a:lvl1pPr algn="l" defTabSz="950938"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59"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20"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047" marR="0" indent="-203927"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08" marR="0" indent="-184506"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3913" marR="0" indent="-171558"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07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550"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01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48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0938" rtl="0" eaLnBrk="1" latinLnBrk="0" hangingPunct="1">
        <a:defRPr sz="1836" kern="1200">
          <a:solidFill>
            <a:schemeClr val="tx1"/>
          </a:solidFill>
          <a:latin typeface="+mn-lt"/>
          <a:ea typeface="+mn-ea"/>
          <a:cs typeface="+mn-cs"/>
        </a:defRPr>
      </a:lvl1pPr>
      <a:lvl2pPr marL="475469" algn="l" defTabSz="950938" rtl="0" eaLnBrk="1" latinLnBrk="0" hangingPunct="1">
        <a:defRPr sz="1836" kern="1200">
          <a:solidFill>
            <a:schemeClr val="tx1"/>
          </a:solidFill>
          <a:latin typeface="+mn-lt"/>
          <a:ea typeface="+mn-ea"/>
          <a:cs typeface="+mn-cs"/>
        </a:defRPr>
      </a:lvl2pPr>
      <a:lvl3pPr marL="950938" algn="l" defTabSz="950938" rtl="0" eaLnBrk="1" latinLnBrk="0" hangingPunct="1">
        <a:defRPr sz="1836" kern="1200">
          <a:solidFill>
            <a:schemeClr val="tx1"/>
          </a:solidFill>
          <a:latin typeface="+mn-lt"/>
          <a:ea typeface="+mn-ea"/>
          <a:cs typeface="+mn-cs"/>
        </a:defRPr>
      </a:lvl3pPr>
      <a:lvl4pPr marL="1426407" algn="l" defTabSz="950938" rtl="0" eaLnBrk="1" latinLnBrk="0" hangingPunct="1">
        <a:defRPr sz="1836" kern="1200">
          <a:solidFill>
            <a:schemeClr val="tx1"/>
          </a:solidFill>
          <a:latin typeface="+mn-lt"/>
          <a:ea typeface="+mn-ea"/>
          <a:cs typeface="+mn-cs"/>
        </a:defRPr>
      </a:lvl4pPr>
      <a:lvl5pPr marL="1901877" algn="l" defTabSz="950938" rtl="0" eaLnBrk="1" latinLnBrk="0" hangingPunct="1">
        <a:defRPr sz="1836" kern="1200">
          <a:solidFill>
            <a:schemeClr val="tx1"/>
          </a:solidFill>
          <a:latin typeface="+mn-lt"/>
          <a:ea typeface="+mn-ea"/>
          <a:cs typeface="+mn-cs"/>
        </a:defRPr>
      </a:lvl5pPr>
      <a:lvl6pPr marL="2377346" algn="l" defTabSz="950938" rtl="0" eaLnBrk="1" latinLnBrk="0" hangingPunct="1">
        <a:defRPr sz="1836" kern="1200">
          <a:solidFill>
            <a:schemeClr val="tx1"/>
          </a:solidFill>
          <a:latin typeface="+mn-lt"/>
          <a:ea typeface="+mn-ea"/>
          <a:cs typeface="+mn-cs"/>
        </a:defRPr>
      </a:lvl6pPr>
      <a:lvl7pPr marL="2852815" algn="l" defTabSz="950938" rtl="0" eaLnBrk="1" latinLnBrk="0" hangingPunct="1">
        <a:defRPr sz="1836" kern="1200">
          <a:solidFill>
            <a:schemeClr val="tx1"/>
          </a:solidFill>
          <a:latin typeface="+mn-lt"/>
          <a:ea typeface="+mn-ea"/>
          <a:cs typeface="+mn-cs"/>
        </a:defRPr>
      </a:lvl7pPr>
      <a:lvl8pPr marL="3328284" algn="l" defTabSz="950938" rtl="0" eaLnBrk="1" latinLnBrk="0" hangingPunct="1">
        <a:defRPr sz="1836" kern="1200">
          <a:solidFill>
            <a:schemeClr val="tx1"/>
          </a:solidFill>
          <a:latin typeface="+mn-lt"/>
          <a:ea typeface="+mn-ea"/>
          <a:cs typeface="+mn-cs"/>
        </a:defRPr>
      </a:lvl8pPr>
      <a:lvl9pPr marL="3803754" algn="l" defTabSz="950938"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7347153"/>
      </p:ext>
    </p:extLst>
  </p:cSld>
  <p:clrMap bg1="lt1" tx1="dk1" bg2="lt2" tx2="dk2" accent1="accent1" accent2="accent2" accent3="accent3" accent4="accent4" accent5="accent5" accent6="accent6" hlink="hlink" folHlink="folHlink"/>
  <p:sldLayoutIdLst>
    <p:sldLayoutId id="2147484687" r:id="rId1"/>
    <p:sldLayoutId id="2147484688" r:id="rId2"/>
    <p:sldLayoutId id="2147484689" r:id="rId3"/>
    <p:sldLayoutId id="2147484690" r:id="rId4"/>
    <p:sldLayoutId id="2147484691" r:id="rId5"/>
    <p:sldLayoutId id="2147484692" r:id="rId6"/>
    <p:sldLayoutId id="2147484693" r:id="rId7"/>
    <p:sldLayoutId id="2147484694" r:id="rId8"/>
    <p:sldLayoutId id="2147484695" r:id="rId9"/>
    <p:sldLayoutId id="2147484696" r:id="rId10"/>
    <p:sldLayoutId id="2147484697" r:id="rId11"/>
    <p:sldLayoutId id="2147484698" r:id="rId12"/>
    <p:sldLayoutId id="2147484699" r:id="rId13"/>
    <p:sldLayoutId id="2147484700" r:id="rId14"/>
    <p:sldLayoutId id="2147484701" r:id="rId15"/>
    <p:sldLayoutId id="2147484702" r:id="rId16"/>
    <p:sldLayoutId id="2147484703" r:id="rId17"/>
    <p:sldLayoutId id="2147484704" r:id="rId18"/>
    <p:sldLayoutId id="2147484705" r:id="rId19"/>
    <p:sldLayoutId id="2147484706"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9" y="3071982"/>
            <a:ext cx="6995160" cy="849926"/>
          </a:xfrm>
          <a:prstGeom prst="rect">
            <a:avLst/>
          </a:prstGeom>
        </p:spPr>
      </p:pic>
    </p:spTree>
    <p:extLst>
      <p:ext uri="{BB962C8B-B14F-4D97-AF65-F5344CB8AC3E}">
        <p14:creationId xmlns:p14="http://schemas.microsoft.com/office/powerpoint/2010/main" val="3689668032"/>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Lst>
  <p:transition>
    <p:fade/>
  </p:transition>
  <p:txStyles>
    <p:titleStyle>
      <a:lvl1pPr algn="l" defTabSz="932563" rtl="0" eaLnBrk="1" latinLnBrk="0" hangingPunct="1">
        <a:lnSpc>
          <a:spcPct val="90000"/>
        </a:lnSpc>
        <a:spcBef>
          <a:spcPct val="0"/>
        </a:spcBef>
        <a:buNone/>
        <a:defRPr lang="en-US" sz="4799"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3" Type="http://schemas.openxmlformats.org/officeDocument/2006/relationships/image" Target="../media/image38.jpg"/><Relationship Id="rId7" Type="http://schemas.openxmlformats.org/officeDocument/2006/relationships/hyperlink" Target="https://www.facebook.com/spfxinfo/"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www.jenkinsblogs.com/" TargetMode="External"/><Relationship Id="rId5" Type="http://schemas.openxmlformats.org/officeDocument/2006/relationships/hyperlink" Target="https://twitter.com/jenkinsns" TargetMode="External"/><Relationship Id="rId10" Type="http://schemas.openxmlformats.org/officeDocument/2006/relationships/image" Target="../media/image39.png"/><Relationship Id="rId4" Type="http://schemas.openxmlformats.org/officeDocument/2006/relationships/hyperlink" Target="http://www.jpower4.com/" TargetMode="External"/><Relationship Id="rId9" Type="http://schemas.openxmlformats.org/officeDocument/2006/relationships/hyperlink" Target="https://github.com/jenkins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27.png"/><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png"/><Relationship Id="rId3" Type="http://schemas.openxmlformats.org/officeDocument/2006/relationships/image" Target="../media/image40.jpeg"/><Relationship Id="rId7" Type="http://schemas.openxmlformats.org/officeDocument/2006/relationships/image" Target="../media/image44.tiff"/><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43.tiff"/><Relationship Id="rId11" Type="http://schemas.openxmlformats.org/officeDocument/2006/relationships/image" Target="../media/image48.jpeg"/><Relationship Id="rId5" Type="http://schemas.openxmlformats.org/officeDocument/2006/relationships/image" Target="../media/image42.tiff"/><Relationship Id="rId15" Type="http://schemas.openxmlformats.org/officeDocument/2006/relationships/image" Target="../media/image52.jpeg"/><Relationship Id="rId10" Type="http://schemas.openxmlformats.org/officeDocument/2006/relationships/image" Target="../media/image47.jpe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130.tm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61.jp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jpg"/><Relationship Id="rId9" Type="http://schemas.openxmlformats.org/officeDocument/2006/relationships/image" Target="../media/image64.png"/><Relationship Id="rId1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7.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4.xml"/><Relationship Id="rId16" Type="http://schemas.openxmlformats.org/officeDocument/2006/relationships/image" Target="../media/image94.png"/><Relationship Id="rId20"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0.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99.png"/><Relationship Id="rId10" Type="http://schemas.openxmlformats.org/officeDocument/2006/relationships/image" Target="../media/image88.png"/><Relationship Id="rId19" Type="http://schemas.openxmlformats.org/officeDocument/2006/relationships/image" Target="../media/image76.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116.emf"/><Relationship Id="rId2" Type="http://schemas.openxmlformats.org/officeDocument/2006/relationships/notesSlide" Target="../notesSlides/notesSlide6.xml"/><Relationship Id="rId16" Type="http://schemas.openxmlformats.org/officeDocument/2006/relationships/image" Target="../media/image115.svg"/><Relationship Id="rId1" Type="http://schemas.openxmlformats.org/officeDocument/2006/relationships/slideLayout" Target="../slideLayouts/slideLayout89.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s>
</file>

<file path=ppt/slides/_rels/slide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108.xml"/><Relationship Id="rId6" Type="http://schemas.openxmlformats.org/officeDocument/2006/relationships/image" Target="../media/image119.svg"/><Relationship Id="rId5" Type="http://schemas.openxmlformats.org/officeDocument/2006/relationships/image" Target="../media/image1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2" y="3367052"/>
            <a:ext cx="7661875" cy="2050021"/>
          </a:xfrm>
        </p:spPr>
        <p:txBody>
          <a:bodyPr/>
          <a:lstStyle/>
          <a:p>
            <a:pPr algn="just"/>
            <a:r>
              <a:rPr lang="en-US" sz="4800" dirty="0"/>
              <a:t>Bots, Adaptive Cards, Task Module, Message Extensions in Microsoft Teams</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5534032"/>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7E7-9588-429E-88B1-DDC98DE682EF}"/>
              </a:ext>
            </a:extLst>
          </p:cNvPr>
          <p:cNvSpPr>
            <a:spLocks noGrp="1"/>
          </p:cNvSpPr>
          <p:nvPr>
            <p:ph type="title"/>
          </p:nvPr>
        </p:nvSpPr>
        <p:spPr/>
        <p:txBody>
          <a:bodyPr/>
          <a:lstStyle/>
          <a:p>
            <a:r>
              <a:rPr lang="en-US"/>
              <a:t>Teams apps in various contexts</a:t>
            </a:r>
          </a:p>
        </p:txBody>
      </p:sp>
      <p:grpSp>
        <p:nvGrpSpPr>
          <p:cNvPr id="14" name="Group 13">
            <a:extLst>
              <a:ext uri="{FF2B5EF4-FFF2-40B4-BE49-F238E27FC236}">
                <a16:creationId xmlns:a16="http://schemas.microsoft.com/office/drawing/2014/main" id="{3D684E86-8CC6-4DE1-BA50-52025FA7E7E4}"/>
              </a:ext>
            </a:extLst>
          </p:cNvPr>
          <p:cNvGrpSpPr/>
          <p:nvPr/>
        </p:nvGrpSpPr>
        <p:grpSpPr>
          <a:xfrm>
            <a:off x="600855" y="3216378"/>
            <a:ext cx="8464277" cy="1005145"/>
            <a:chOff x="355654" y="2647484"/>
            <a:chExt cx="8299064" cy="985526"/>
          </a:xfrm>
        </p:grpSpPr>
        <p:sp>
          <p:nvSpPr>
            <p:cNvPr id="6" name="speech_5" title="Icon of two overlapping chat bubbles">
              <a:extLst>
                <a:ext uri="{FF2B5EF4-FFF2-40B4-BE49-F238E27FC236}">
                  <a16:creationId xmlns:a16="http://schemas.microsoft.com/office/drawing/2014/main" id="{C56E3ADA-F2D0-4D3B-827E-391CB76BD360}"/>
                </a:ext>
              </a:extLst>
            </p:cNvPr>
            <p:cNvSpPr>
              <a:spLocks noChangeAspect="1" noEditPoints="1"/>
            </p:cNvSpPr>
            <p:nvPr/>
          </p:nvSpPr>
          <p:spPr bwMode="auto">
            <a:xfrm>
              <a:off x="355654" y="2754745"/>
              <a:ext cx="877103" cy="6858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sp>
          <p:nvSpPr>
            <p:cNvPr id="7" name="Rectangle 6">
              <a:extLst>
                <a:ext uri="{FF2B5EF4-FFF2-40B4-BE49-F238E27FC236}">
                  <a16:creationId xmlns:a16="http://schemas.microsoft.com/office/drawing/2014/main" id="{ACE5D55A-09AB-4867-902E-3A0EDFCA6A81}"/>
                </a:ext>
              </a:extLst>
            </p:cNvPr>
            <p:cNvSpPr/>
            <p:nvPr/>
          </p:nvSpPr>
          <p:spPr>
            <a:xfrm>
              <a:off x="1283370" y="2647484"/>
              <a:ext cx="737134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Chat</a:t>
              </a:r>
            </a:p>
            <a:p>
              <a:pPr defTabSz="932563">
                <a:defRPr/>
              </a:pPr>
              <a:r>
                <a:rPr lang="en-US" sz="1632" dirty="0">
                  <a:solidFill>
                    <a:srgbClr val="1A1A1A"/>
                  </a:solidFill>
                  <a:latin typeface="Segoe UI"/>
                </a:rPr>
                <a:t>Lightweight collaboration in 1:1 or group setting without complex permissions</a:t>
              </a:r>
            </a:p>
            <a:p>
              <a:pPr defTabSz="932563">
                <a:defRPr/>
              </a:pPr>
              <a:r>
                <a:rPr lang="en-US" sz="1632" dirty="0">
                  <a:solidFill>
                    <a:srgbClr val="1A1A1A"/>
                  </a:solidFill>
                  <a:latin typeface="Segoe UI"/>
                </a:rPr>
                <a:t>Example: 1:1 topics between manager and direct report</a:t>
              </a:r>
            </a:p>
          </p:txBody>
        </p:sp>
      </p:grpSp>
      <p:grpSp>
        <p:nvGrpSpPr>
          <p:cNvPr id="15" name="Group 14">
            <a:extLst>
              <a:ext uri="{FF2B5EF4-FFF2-40B4-BE49-F238E27FC236}">
                <a16:creationId xmlns:a16="http://schemas.microsoft.com/office/drawing/2014/main" id="{4DC1690D-4A0D-4FAB-879E-6DF7C9864DE2}"/>
              </a:ext>
            </a:extLst>
          </p:cNvPr>
          <p:cNvGrpSpPr/>
          <p:nvPr/>
        </p:nvGrpSpPr>
        <p:grpSpPr>
          <a:xfrm>
            <a:off x="687267" y="1688052"/>
            <a:ext cx="8377864" cy="1005145"/>
            <a:chOff x="440379" y="1478641"/>
            <a:chExt cx="8214338" cy="985526"/>
          </a:xfrm>
        </p:grpSpPr>
        <p:sp>
          <p:nvSpPr>
            <p:cNvPr id="5" name="Rectangle 4">
              <a:extLst>
                <a:ext uri="{FF2B5EF4-FFF2-40B4-BE49-F238E27FC236}">
                  <a16:creationId xmlns:a16="http://schemas.microsoft.com/office/drawing/2014/main" id="{5B71F83D-E70E-4604-8A04-020F12974D92}"/>
                </a:ext>
              </a:extLst>
            </p:cNvPr>
            <p:cNvSpPr/>
            <p:nvPr/>
          </p:nvSpPr>
          <p:spPr>
            <a:xfrm>
              <a:off x="1283369" y="1478641"/>
              <a:ext cx="737134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Team and channel</a:t>
              </a:r>
            </a:p>
            <a:p>
              <a:pPr defTabSz="932563">
                <a:defRPr/>
              </a:pPr>
              <a:r>
                <a:rPr lang="en-US" sz="1632" dirty="0">
                  <a:solidFill>
                    <a:srgbClr val="1A1A1A"/>
                  </a:solidFill>
                  <a:latin typeface="Segoe UI"/>
                </a:rPr>
                <a:t>Enable public collaboration and workflows with all team members</a:t>
              </a:r>
            </a:p>
            <a:p>
              <a:pPr defTabSz="932563">
                <a:defRPr/>
              </a:pPr>
              <a:r>
                <a:rPr lang="en-US" sz="1632" dirty="0">
                  <a:solidFill>
                    <a:srgbClr val="1A1A1A"/>
                  </a:solidFill>
                  <a:latin typeface="Segoe UI"/>
                </a:rPr>
                <a:t>Example: share, discuss, and get notified about new service incidents</a:t>
              </a:r>
            </a:p>
          </p:txBody>
        </p:sp>
        <p:sp>
          <p:nvSpPr>
            <p:cNvPr id="11" name="Modern_workplace" title="Icon of three people connected by a dotted line">
              <a:extLst>
                <a:ext uri="{FF2B5EF4-FFF2-40B4-BE49-F238E27FC236}">
                  <a16:creationId xmlns:a16="http://schemas.microsoft.com/office/drawing/2014/main" id="{37A600BF-B838-411B-A835-7E810810F167}"/>
                </a:ext>
              </a:extLst>
            </p:cNvPr>
            <p:cNvSpPr>
              <a:spLocks noChangeAspect="1" noEditPoints="1"/>
            </p:cNvSpPr>
            <p:nvPr/>
          </p:nvSpPr>
          <p:spPr bwMode="auto">
            <a:xfrm>
              <a:off x="440379" y="1583926"/>
              <a:ext cx="707652" cy="685800"/>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grpSp>
      <p:grpSp>
        <p:nvGrpSpPr>
          <p:cNvPr id="13" name="Group 12">
            <a:extLst>
              <a:ext uri="{FF2B5EF4-FFF2-40B4-BE49-F238E27FC236}">
                <a16:creationId xmlns:a16="http://schemas.microsoft.com/office/drawing/2014/main" id="{6D233CAA-D48C-4DE6-BD71-DBDA387301A4}"/>
              </a:ext>
            </a:extLst>
          </p:cNvPr>
          <p:cNvGrpSpPr/>
          <p:nvPr/>
        </p:nvGrpSpPr>
        <p:grpSpPr>
          <a:xfrm>
            <a:off x="687267" y="4744703"/>
            <a:ext cx="8377864" cy="1005145"/>
            <a:chOff x="459249" y="3998491"/>
            <a:chExt cx="8214338" cy="985526"/>
          </a:xfrm>
        </p:grpSpPr>
        <p:sp>
          <p:nvSpPr>
            <p:cNvPr id="10" name="Rectangle 9">
              <a:extLst>
                <a:ext uri="{FF2B5EF4-FFF2-40B4-BE49-F238E27FC236}">
                  <a16:creationId xmlns:a16="http://schemas.microsoft.com/office/drawing/2014/main" id="{31717F61-803E-46E3-AB9A-2D840C2034DD}"/>
                </a:ext>
              </a:extLst>
            </p:cNvPr>
            <p:cNvSpPr/>
            <p:nvPr/>
          </p:nvSpPr>
          <p:spPr>
            <a:xfrm>
              <a:off x="1283369" y="3998491"/>
              <a:ext cx="739021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Personal</a:t>
              </a:r>
              <a:endParaRPr lang="en-US" dirty="0">
                <a:solidFill>
                  <a:srgbClr val="0078D4"/>
                </a:solidFill>
                <a:latin typeface="Segoe UI"/>
              </a:endParaRPr>
            </a:p>
            <a:p>
              <a:pPr defTabSz="932563">
                <a:defRPr/>
              </a:pPr>
              <a:r>
                <a:rPr lang="en-US" sz="1632" dirty="0">
                  <a:solidFill>
                    <a:srgbClr val="1A1A1A"/>
                  </a:solidFill>
                  <a:latin typeface="Segoe UI"/>
                </a:rPr>
                <a:t>User-centric view, showing aggregate content along with private bot chat</a:t>
              </a:r>
            </a:p>
            <a:p>
              <a:pPr defTabSz="932563">
                <a:defRPr/>
              </a:pPr>
              <a:r>
                <a:rPr lang="en-US" sz="1632" dirty="0">
                  <a:solidFill>
                    <a:srgbClr val="1A1A1A"/>
                  </a:solidFill>
                  <a:latin typeface="Segoe UI"/>
                </a:rPr>
                <a:t>Example: list of all tasks assigned to me</a:t>
              </a:r>
            </a:p>
          </p:txBody>
        </p:sp>
        <p:sp>
          <p:nvSpPr>
            <p:cNvPr id="12" name="people_4" title="Icon of a person">
              <a:extLst>
                <a:ext uri="{FF2B5EF4-FFF2-40B4-BE49-F238E27FC236}">
                  <a16:creationId xmlns:a16="http://schemas.microsoft.com/office/drawing/2014/main" id="{85B50ACD-C6E1-47E9-AC7C-0F9739D67CB3}"/>
                </a:ext>
              </a:extLst>
            </p:cNvPr>
            <p:cNvSpPr>
              <a:spLocks noChangeAspect="1" noEditPoints="1"/>
            </p:cNvSpPr>
            <p:nvPr/>
          </p:nvSpPr>
          <p:spPr bwMode="auto">
            <a:xfrm>
              <a:off x="459249" y="4108445"/>
              <a:ext cx="613427" cy="6858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sp>
        <p:nvSpPr>
          <p:cNvPr id="16" name="Rectangle 15">
            <a:extLst>
              <a:ext uri="{FF2B5EF4-FFF2-40B4-BE49-F238E27FC236}">
                <a16:creationId xmlns:a16="http://schemas.microsoft.com/office/drawing/2014/main" id="{36E51190-7681-409B-9F0F-E058234596C3}"/>
              </a:ext>
            </a:extLst>
          </p:cNvPr>
          <p:cNvSpPr/>
          <p:nvPr/>
        </p:nvSpPr>
        <p:spPr bwMode="auto">
          <a:xfrm>
            <a:off x="9065131" y="-1"/>
            <a:ext cx="3370461"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8" name="TextBox 17">
            <a:extLst>
              <a:ext uri="{FF2B5EF4-FFF2-40B4-BE49-F238E27FC236}">
                <a16:creationId xmlns:a16="http://schemas.microsoft.com/office/drawing/2014/main" id="{71A48AB4-9FBF-4A93-8979-C948E2F183DE}"/>
              </a:ext>
            </a:extLst>
          </p:cNvPr>
          <p:cNvSpPr txBox="1"/>
          <p:nvPr/>
        </p:nvSpPr>
        <p:spPr>
          <a:xfrm>
            <a:off x="9449625" y="2932235"/>
            <a:ext cx="2601473" cy="1130053"/>
          </a:xfrm>
          <a:prstGeom prst="rect">
            <a:avLst/>
          </a:prstGeom>
          <a:noFill/>
        </p:spPr>
        <p:txBody>
          <a:bodyPr wrap="square" lIns="0" tIns="0" rIns="0" bIns="0" rtlCol="0">
            <a:spAutoFit/>
          </a:bodyPr>
          <a:lstStyle/>
          <a:p>
            <a:pPr defTabSz="932563">
              <a:defRPr/>
            </a:pPr>
            <a:r>
              <a:rPr lang="en-US" sz="1836">
                <a:solidFill>
                  <a:srgbClr val="FFFFFF"/>
                </a:solidFill>
                <a:latin typeface="Segoe UI"/>
              </a:rPr>
              <a:t>Custom-tailor your app’s functionality depending on which of these contexts you will support</a:t>
            </a:r>
          </a:p>
        </p:txBody>
      </p:sp>
    </p:spTree>
    <p:extLst>
      <p:ext uri="{BB962C8B-B14F-4D97-AF65-F5344CB8AC3E}">
        <p14:creationId xmlns:p14="http://schemas.microsoft.com/office/powerpoint/2010/main" val="28265658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7466333"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Bots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521335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Conversations</a:t>
            </a:r>
          </a:p>
          <a:p>
            <a:pPr marL="0" indent="0">
              <a:buNone/>
            </a:pPr>
            <a:r>
              <a:rPr lang="en-US" dirty="0"/>
              <a:t>Notification-Only Bots</a:t>
            </a:r>
          </a:p>
          <a:p>
            <a:pPr marL="0" indent="0">
              <a:buNone/>
            </a:pPr>
            <a:r>
              <a:rPr lang="en-US" dirty="0"/>
              <a:t>Sending and Receiving Files</a:t>
            </a:r>
          </a:p>
        </p:txBody>
      </p:sp>
    </p:spTree>
    <p:extLst>
      <p:ext uri="{BB962C8B-B14F-4D97-AF65-F5344CB8AC3E}">
        <p14:creationId xmlns:p14="http://schemas.microsoft.com/office/powerpoint/2010/main" val="322489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5" y="1920029"/>
            <a:ext cx="10651624" cy="615466"/>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3" y="3054513"/>
            <a:ext cx="3479646" cy="1158959"/>
          </a:xfrm>
        </p:spPr>
        <p:txBody>
          <a:bodyPr/>
          <a:lstStyle/>
          <a:p>
            <a:r>
              <a:rPr lang="en-US" sz="2000" b="0" dirty="0">
                <a:latin typeface="+mj-lt"/>
              </a:rPr>
              <a:t>Teams</a:t>
            </a:r>
          </a:p>
          <a:p>
            <a:pPr marL="0" lvl="1" indent="0">
              <a:spcBef>
                <a:spcPts val="900"/>
              </a:spcBef>
              <a:buNone/>
            </a:pPr>
            <a:r>
              <a:rPr lang="en-US" sz="1599"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458745" y="3064093"/>
            <a:ext cx="3479647" cy="823996"/>
          </a:xfrm>
        </p:spPr>
        <p:txBody>
          <a:bodyPr/>
          <a:lstStyle/>
          <a:p>
            <a:r>
              <a:rPr lang="en-US" sz="2000" b="0" dirty="0">
                <a:latin typeface="+mj-lt"/>
              </a:rPr>
              <a:t>Personal</a:t>
            </a:r>
          </a:p>
          <a:p>
            <a:pPr marL="0" lvl="1" indent="0">
              <a:spcBef>
                <a:spcPts val="900"/>
              </a:spcBef>
              <a:buNone/>
            </a:pPr>
            <a:r>
              <a:rPr lang="en-US" sz="1599"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178" y="3054513"/>
            <a:ext cx="3483370" cy="807913"/>
          </a:xfrm>
        </p:spPr>
        <p:txBody>
          <a:bodyPr/>
          <a:lstStyle/>
          <a:p>
            <a:r>
              <a:rPr lang="en-US" sz="2000" b="0" dirty="0">
                <a:latin typeface="+mj-lt"/>
              </a:rPr>
              <a:t>Group chat</a:t>
            </a:r>
          </a:p>
          <a:p>
            <a:pPr marL="0" lvl="1" indent="0">
              <a:spcBef>
                <a:spcPts val="900"/>
              </a:spcBef>
              <a:buNone/>
            </a:pPr>
            <a:r>
              <a:rPr lang="en-US" sz="1599" dirty="0"/>
              <a:t>Chat between a bot and two or more users. </a:t>
            </a:r>
          </a:p>
        </p:txBody>
      </p:sp>
    </p:spTree>
    <p:extLst>
      <p:ext uri="{BB962C8B-B14F-4D97-AF65-F5344CB8AC3E}">
        <p14:creationId xmlns:p14="http://schemas.microsoft.com/office/powerpoint/2010/main" val="321629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955" y="1920029"/>
            <a:ext cx="11531551" cy="615466"/>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954" y="3099040"/>
            <a:ext cx="2742810" cy="1865241"/>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Team Member Events</a:t>
            </a:r>
          </a:p>
          <a:p>
            <a:pPr marL="0" lvl="1" indent="0" defTabSz="932563">
              <a:spcBef>
                <a:spcPts val="900"/>
              </a:spcBef>
              <a:buNone/>
            </a:pPr>
            <a:r>
              <a:rPr lang="en-US" sz="1399" dirty="0" err="1">
                <a:solidFill>
                  <a:srgbClr val="2F2F2F"/>
                </a:solidFill>
                <a:latin typeface="Consolas" panose="020B0609020204030204" pitchFamily="49" charset="0"/>
              </a:rPr>
              <a:t>teamMemberAdded</a:t>
            </a:r>
            <a:endParaRPr lang="en-US" sz="1399" dirty="0">
              <a:solidFill>
                <a:srgbClr val="2F2F2F"/>
              </a:solidFill>
              <a:latin typeface="Consolas" panose="020B0609020204030204" pitchFamily="49" charset="0"/>
            </a:endParaRPr>
          </a:p>
          <a:p>
            <a:pPr marL="0" lvl="1" indent="0" defTabSz="932563">
              <a:spcBef>
                <a:spcPts val="900"/>
              </a:spcBef>
              <a:buNone/>
            </a:pPr>
            <a:r>
              <a:rPr lang="en-US" sz="1399" dirty="0" err="1">
                <a:solidFill>
                  <a:srgbClr val="2F2F2F"/>
                </a:solidFill>
                <a:latin typeface="Consolas" panose="020B0609020204030204" pitchFamily="49" charset="0"/>
              </a:rPr>
              <a:t>teamMemberRemoved</a:t>
            </a:r>
            <a:endParaRPr lang="en-US" sz="1399" dirty="0">
              <a:solidFill>
                <a:srgbClr val="2F2F2F"/>
              </a:solidFill>
              <a:latin typeface="Consolas" panose="020B0609020204030204" pitchFamily="49" charset="0"/>
            </a:endParaRPr>
          </a:p>
          <a:p>
            <a:pPr marL="0" lvl="1" indent="0" defTabSz="932563">
              <a:spcBef>
                <a:spcPts val="900"/>
              </a:spcBef>
              <a:buNone/>
            </a:pPr>
            <a:r>
              <a:rPr lang="en-US" sz="1399" dirty="0">
                <a:solidFill>
                  <a:srgbClr val="2F2F2F"/>
                </a:solidFill>
                <a:latin typeface="Segoe UI"/>
              </a:rPr>
              <a:t>Payload object contains </a:t>
            </a:r>
            <a:br>
              <a:rPr lang="en-US" sz="1399" dirty="0">
                <a:solidFill>
                  <a:srgbClr val="2F2F2F"/>
                </a:solidFill>
                <a:latin typeface="Segoe UI"/>
              </a:rPr>
            </a:br>
            <a:r>
              <a:rPr lang="en-US" sz="1399" dirty="0">
                <a:solidFill>
                  <a:srgbClr val="2F2F2F"/>
                </a:solidFill>
                <a:latin typeface="Segoe UI"/>
              </a:rPr>
              <a:t>added/removed members</a:t>
            </a:r>
          </a:p>
          <a:p>
            <a:pPr marL="0" lvl="1" indent="0" defTabSz="932563">
              <a:spcBef>
                <a:spcPts val="900"/>
              </a:spcBef>
              <a:buNone/>
            </a:pPr>
            <a:r>
              <a:rPr lang="en-US" sz="1399" dirty="0">
                <a:solidFill>
                  <a:srgbClr val="2F2F2F"/>
                </a:solidFill>
                <a:latin typeface="Segoe UI Semibold"/>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974" y="3099039"/>
            <a:ext cx="2742810" cy="1865241"/>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Channel Events</a:t>
            </a:r>
          </a:p>
          <a:p>
            <a:pPr defTabSz="932563"/>
            <a:r>
              <a:rPr lang="en-US" sz="1399" b="0" dirty="0" err="1">
                <a:solidFill>
                  <a:srgbClr val="2F2F2F"/>
                </a:solidFill>
                <a:latin typeface="Consolas" panose="020B0609020204030204" pitchFamily="49" charset="0"/>
              </a:rPr>
              <a:t>channelCreated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channelRenamed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channelDeleted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ChannelData</a:t>
            </a:r>
            <a:r>
              <a:rPr lang="en-US" sz="1399" dirty="0">
                <a:solidFill>
                  <a:srgbClr val="2F2F2F"/>
                </a:solidFill>
                <a:latin typeface="Segoe UI Semibold"/>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3954" y="3099041"/>
            <a:ext cx="2635809" cy="151209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Reactions</a:t>
            </a:r>
          </a:p>
          <a:p>
            <a:pPr defTabSz="932563"/>
            <a:r>
              <a:rPr lang="en-US" sz="1399" b="0" dirty="0" err="1">
                <a:solidFill>
                  <a:srgbClr val="2F2F2F"/>
                </a:solidFill>
                <a:latin typeface="Consolas" panose="020B0609020204030204" pitchFamily="49" charset="0"/>
              </a:rPr>
              <a:t>reactionsAdded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reactionsRemoved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replyToId</a:t>
            </a:r>
            <a:r>
              <a:rPr lang="en-US" sz="1399" dirty="0">
                <a:solidFill>
                  <a:srgbClr val="2F2F2F"/>
                </a:solidFill>
                <a:latin typeface="Segoe UI Semibold"/>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0" y="3099039"/>
            <a:ext cx="2635809" cy="115399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Team Events</a:t>
            </a:r>
          </a:p>
          <a:p>
            <a:pPr defTabSz="932563"/>
            <a:r>
              <a:rPr lang="en-US" sz="1399" b="0" dirty="0" err="1">
                <a:solidFill>
                  <a:srgbClr val="2F2F2F"/>
                </a:solidFill>
                <a:latin typeface="Consolas" panose="020B0609020204030204" pitchFamily="49" charset="0"/>
              </a:rPr>
              <a:t>teamRenamed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ChannelData</a:t>
            </a:r>
            <a:r>
              <a:rPr lang="en-US" sz="1399" dirty="0">
                <a:solidFill>
                  <a:srgbClr val="2F2F2F"/>
                </a:solidFill>
                <a:latin typeface="Segoe UI Semibold"/>
              </a:rPr>
              <a:t> object reflects current state</a:t>
            </a:r>
          </a:p>
        </p:txBody>
      </p:sp>
    </p:spTree>
    <p:extLst>
      <p:ext uri="{BB962C8B-B14F-4D97-AF65-F5344CB8AC3E}">
        <p14:creationId xmlns:p14="http://schemas.microsoft.com/office/powerpoint/2010/main" val="35440712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8"/>
            <a:ext cx="11194444" cy="615553"/>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4"/>
            <a:ext cx="5298822" cy="3147799"/>
          </a:xfrm>
        </p:spPr>
        <p:txBody>
          <a:bodyPr/>
          <a:lstStyle/>
          <a:p>
            <a:r>
              <a:rPr lang="en-US" sz="1800"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2223876"/>
          </a:xfrm>
        </p:spPr>
        <p:txBody>
          <a:bodyPr/>
          <a:lstStyle/>
          <a:p>
            <a:r>
              <a:rPr lang="en-US" sz="1800"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7435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9"/>
            <a:ext cx="11194444" cy="30777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4"/>
            <a:ext cx="5298822" cy="1987271"/>
          </a:xfrm>
        </p:spPr>
        <p:txBody>
          <a:bodyPr/>
          <a:lstStyle/>
          <a:p>
            <a:r>
              <a:rPr lang="en-US" sz="1800" dirty="0"/>
              <a:t>Start Personal conversation</a:t>
            </a:r>
          </a:p>
          <a:p>
            <a:r>
              <a:rPr lang="en-US" b="0" dirty="0">
                <a:solidFill>
                  <a:schemeClr val="tx1"/>
                </a:solidFill>
                <a:latin typeface="+mj-lt"/>
              </a:rPr>
              <a:t>Must have user’s information cached</a:t>
            </a:r>
          </a:p>
          <a:p>
            <a:pPr marL="285695" indent="-285695">
              <a:buFont typeface="Arial" panose="020B0604020202020204" pitchFamily="34" charset="0"/>
              <a:buChar char="•"/>
            </a:pPr>
            <a:r>
              <a:rPr lang="en-US" b="0" dirty="0">
                <a:solidFill>
                  <a:schemeClr val="tx1"/>
                </a:solidFill>
                <a:latin typeface="+mj-lt"/>
              </a:rPr>
              <a:t>From team roster</a:t>
            </a:r>
          </a:p>
          <a:p>
            <a:pPr marL="285695" indent="-285695">
              <a:buFont typeface="Arial" panose="020B0604020202020204" pitchFamily="34" charset="0"/>
              <a:buChar char="•"/>
            </a:pPr>
            <a:r>
              <a:rPr lang="en-US" b="0" dirty="0">
                <a:solidFill>
                  <a:schemeClr val="tx1"/>
                </a:solidFill>
                <a:latin typeface="+mj-lt"/>
              </a:rPr>
              <a:t>From previous interaction with user</a:t>
            </a:r>
          </a:p>
          <a:p>
            <a:pPr marL="285695" indent="-285695">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3449791"/>
          </a:xfrm>
        </p:spPr>
        <p:txBody>
          <a:bodyPr/>
          <a:lstStyle/>
          <a:p>
            <a:r>
              <a:rPr lang="en-US" sz="1800" dirty="0"/>
              <a:t>Start Channel conversation</a:t>
            </a:r>
          </a:p>
          <a:p>
            <a:r>
              <a:rPr lang="en-US" b="0" dirty="0">
                <a:solidFill>
                  <a:schemeClr val="tx1"/>
                </a:solidFill>
                <a:latin typeface="+mj-lt"/>
              </a:rPr>
              <a:t>Must have channel information cached</a:t>
            </a:r>
          </a:p>
          <a:p>
            <a:pPr marL="285695" indent="-285695">
              <a:buFont typeface="Arial" panose="020B0604020202020204" pitchFamily="34" charset="0"/>
              <a:buChar char="•"/>
            </a:pPr>
            <a:r>
              <a:rPr lang="en-US" b="0" dirty="0">
                <a:solidFill>
                  <a:schemeClr val="tx1"/>
                </a:solidFill>
                <a:latin typeface="+mj-lt"/>
              </a:rPr>
              <a:t>From previous interaction in channel</a:t>
            </a:r>
          </a:p>
          <a:p>
            <a:pPr marL="285695" indent="-285695">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5695" indent="-285695">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5695" indent="-285695">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5695" indent="-285695">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5695" indent="-285695">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2265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6" y="2005668"/>
            <a:ext cx="4671683" cy="3639058"/>
          </a:xfrm>
        </p:spPr>
        <p:txBody>
          <a:bodyPr/>
          <a:lstStyle/>
          <a:p>
            <a:pPr>
              <a:spcBef>
                <a:spcPts val="1199"/>
              </a:spcBef>
            </a:pPr>
            <a:r>
              <a:rPr lang="en-US" sz="1599" dirty="0"/>
              <a:t>Optionally send personal chat messages into the feed as preview cards summarizing your app's activity. </a:t>
            </a:r>
          </a:p>
          <a:p>
            <a:pPr>
              <a:spcBef>
                <a:spcPts val="1199"/>
              </a:spcBef>
            </a:pPr>
            <a:r>
              <a:rPr lang="en-US" sz="1599" dirty="0"/>
              <a:t>Construct the message such that choosing the card navigates the user straight to the message or object that triggered the notification, such as an entity in a tab. </a:t>
            </a:r>
          </a:p>
          <a:p>
            <a:pPr>
              <a:spcBef>
                <a:spcPts val="1199"/>
              </a:spcBef>
            </a:pPr>
            <a:r>
              <a:rPr lang="en-US" sz="1599" dirty="0"/>
              <a:t>Must include Text and Summary properties</a:t>
            </a:r>
          </a:p>
          <a:p>
            <a:pPr>
              <a:spcBef>
                <a:spcPts val="1199"/>
              </a:spcBef>
            </a:pPr>
            <a:endParaRPr lang="en-US" sz="1599" dirty="0">
              <a:latin typeface="+mj-lt"/>
            </a:endParaRPr>
          </a:p>
          <a:p>
            <a:endParaRPr lang="en-US" sz="1800"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710" y="1958598"/>
            <a:ext cx="5470810" cy="307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370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3649130"/>
          </a:xfrm>
        </p:spPr>
        <p:txBody>
          <a:bodyPr/>
          <a:lstStyle/>
          <a:p>
            <a:r>
              <a:rPr lang="en-US" sz="2000" dirty="0">
                <a:latin typeface="+mj-lt"/>
              </a:rPr>
              <a:t>Bots can update the activity feed</a:t>
            </a:r>
          </a:p>
          <a:p>
            <a:r>
              <a:rPr lang="en-US" sz="1599" b="0" dirty="0">
                <a:solidFill>
                  <a:schemeClr val="tx1"/>
                </a:solidFill>
              </a:rPr>
              <a:t>If the sole purpose of the bot is to deliver notifications, consider a notification only bot.</a:t>
            </a:r>
          </a:p>
          <a:p>
            <a:endParaRPr lang="en-US" sz="1599" b="0" dirty="0">
              <a:solidFill>
                <a:schemeClr val="tx1"/>
              </a:solidFill>
            </a:endParaRPr>
          </a:p>
          <a:p>
            <a:pPr marL="285695" indent="-285695">
              <a:buFont typeface="Arial" panose="020B0604020202020204" pitchFamily="34" charset="0"/>
              <a:buChar char="•"/>
            </a:pPr>
            <a:r>
              <a:rPr lang="en-US" sz="1599" b="0" dirty="0">
                <a:solidFill>
                  <a:schemeClr val="tx1"/>
                </a:solidFill>
              </a:rPr>
              <a:t>Users cannot message your notification-only bot</a:t>
            </a:r>
          </a:p>
          <a:p>
            <a:pPr marL="285695" indent="-285695">
              <a:buFont typeface="Arial" panose="020B0604020202020204" pitchFamily="34" charset="0"/>
              <a:buChar char="•"/>
            </a:pPr>
            <a:r>
              <a:rPr lang="en-US" sz="1599" b="0" dirty="0">
                <a:solidFill>
                  <a:schemeClr val="tx1"/>
                </a:solidFill>
              </a:rPr>
              <a:t>Users cannot @mention the bot</a:t>
            </a:r>
          </a:p>
          <a:p>
            <a:endParaRPr lang="en-US" sz="1599" b="0" dirty="0">
              <a:solidFill>
                <a:schemeClr val="tx1"/>
              </a:solidFill>
            </a:endParaRPr>
          </a:p>
          <a:p>
            <a:r>
              <a:rPr lang="en-US" sz="2000" dirty="0">
                <a:latin typeface="+mj-lt"/>
              </a:rPr>
              <a:t>bots node</a:t>
            </a:r>
          </a:p>
          <a:p>
            <a:r>
              <a:rPr lang="en-US" sz="1599" b="0" dirty="0" err="1">
                <a:solidFill>
                  <a:schemeClr val="tx1"/>
                </a:solidFill>
              </a:rPr>
              <a:t>isNotificationOnly</a:t>
            </a:r>
            <a:r>
              <a:rPr lang="en-US" sz="1599" b="0" dirty="0">
                <a:solidFill>
                  <a:schemeClr val="tx1"/>
                </a:solidFill>
              </a:rPr>
              <a:t> property</a:t>
            </a:r>
          </a:p>
          <a:p>
            <a:pPr marL="285695" indent="-285695">
              <a:buFont typeface="Arial" panose="020B0604020202020204" pitchFamily="34" charset="0"/>
              <a:buChar char="•"/>
            </a:pPr>
            <a:endParaRPr lang="en-US" sz="1599"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2340413"/>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8080228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9"/>
            <a:ext cx="11194444" cy="30777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5"/>
            <a:ext cx="5298822" cy="1276672"/>
          </a:xfrm>
        </p:spPr>
        <p:txBody>
          <a:bodyPr/>
          <a:lstStyle/>
          <a:p>
            <a:r>
              <a:rPr lang="en-US" sz="1800"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2218383"/>
          </a:xfrm>
        </p:spPr>
        <p:txBody>
          <a:bodyPr/>
          <a:lstStyle/>
          <a:p>
            <a:r>
              <a:rPr lang="en-US" sz="1800"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2124055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2589705"/>
          </a:xfrm>
        </p:spPr>
        <p:txBody>
          <a:bodyPr/>
          <a:lstStyle/>
          <a:p>
            <a:r>
              <a:rPr lang="en-US" sz="2000" dirty="0">
                <a:latin typeface="+mj-lt"/>
              </a:rPr>
              <a:t>Teams client will handle file selection and storage </a:t>
            </a:r>
          </a:p>
          <a:p>
            <a:r>
              <a:rPr lang="en-US" sz="1599" b="0" dirty="0">
                <a:solidFill>
                  <a:schemeClr val="tx1"/>
                </a:solidFill>
              </a:rPr>
              <a:t>Handles scenario User -&gt; Bot</a:t>
            </a:r>
          </a:p>
          <a:p>
            <a:endParaRPr lang="en-US" sz="1599" b="0" dirty="0">
              <a:solidFill>
                <a:schemeClr val="tx1"/>
              </a:solidFill>
            </a:endParaRPr>
          </a:p>
          <a:p>
            <a:r>
              <a:rPr lang="en-US" sz="2000" dirty="0">
                <a:latin typeface="+mj-lt"/>
              </a:rPr>
              <a:t>bots node</a:t>
            </a:r>
          </a:p>
          <a:p>
            <a:r>
              <a:rPr lang="en-US" sz="1599" b="0" dirty="0" err="1">
                <a:solidFill>
                  <a:schemeClr val="tx1"/>
                </a:solidFill>
              </a:rPr>
              <a:t>supportsFiles</a:t>
            </a:r>
            <a:r>
              <a:rPr lang="en-US" sz="1599" b="0" dirty="0">
                <a:solidFill>
                  <a:schemeClr val="tx1"/>
                </a:solidFill>
              </a:rPr>
              <a:t> property</a:t>
            </a:r>
          </a:p>
          <a:p>
            <a:pPr marL="285695" indent="-285695">
              <a:buFont typeface="Arial" panose="020B0604020202020204" pitchFamily="34" charset="0"/>
              <a:buChar char="•"/>
            </a:pPr>
            <a:endParaRPr lang="en-US" sz="1599"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2340413"/>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8465041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999A9F-4432-4C02-BDCC-59E431465FAE}"/>
              </a:ext>
            </a:extLst>
          </p:cNvPr>
          <p:cNvPicPr>
            <a:picLocks noChangeAspect="1"/>
          </p:cNvPicPr>
          <p:nvPr/>
        </p:nvPicPr>
        <p:blipFill rotWithShape="1">
          <a:blip r:embed="rId3">
            <a:extLst>
              <a:ext uri="{28A0092B-C50C-407E-A947-70E740481C1C}">
                <a14:useLocalDpi xmlns:a14="http://schemas.microsoft.com/office/drawing/2010/main" val="0"/>
              </a:ext>
            </a:extLst>
          </a:blip>
          <a:srcRect t="4745" r="1" b="22745"/>
          <a:stretch/>
        </p:blipFill>
        <p:spPr>
          <a:xfrm>
            <a:off x="6308760" y="9715"/>
            <a:ext cx="6117934" cy="6432688"/>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itle 3">
            <a:extLst>
              <a:ext uri="{FF2B5EF4-FFF2-40B4-BE49-F238E27FC236}">
                <a16:creationId xmlns:a16="http://schemas.microsoft.com/office/drawing/2014/main" id="{8047349F-0B8F-4D12-A39C-718C1C57DDFF}"/>
              </a:ext>
            </a:extLst>
          </p:cNvPr>
          <p:cNvSpPr>
            <a:spLocks noGrp="1"/>
          </p:cNvSpPr>
          <p:nvPr>
            <p:ph type="title" idx="4294967295"/>
          </p:nvPr>
        </p:nvSpPr>
        <p:spPr>
          <a:xfrm>
            <a:off x="0" y="373063"/>
            <a:ext cx="7942263" cy="1985962"/>
          </a:xfrm>
        </p:spPr>
        <p:txBody>
          <a:bodyPr vert="horz" lIns="93260" tIns="46630" rIns="93260" bIns="46630" rtlCol="0" anchor="ctr">
            <a:normAutofit/>
          </a:bodyPr>
          <a:lstStyle/>
          <a:p>
            <a:pPr>
              <a:lnSpc>
                <a:spcPct val="90000"/>
              </a:lnSpc>
            </a:pPr>
            <a:r>
              <a:rPr lang="en-US" dirty="0"/>
              <a:t>Hi! I am Jenkins NS</a:t>
            </a:r>
          </a:p>
        </p:txBody>
      </p:sp>
      <p:sp>
        <p:nvSpPr>
          <p:cNvPr id="6" name="Title 3">
            <a:extLst>
              <a:ext uri="{FF2B5EF4-FFF2-40B4-BE49-F238E27FC236}">
                <a16:creationId xmlns:a16="http://schemas.microsoft.com/office/drawing/2014/main" id="{80B959DC-4CED-4989-BC68-7961C01F9759}"/>
              </a:ext>
            </a:extLst>
          </p:cNvPr>
          <p:cNvSpPr txBox="1">
            <a:spLocks/>
          </p:cNvSpPr>
          <p:nvPr/>
        </p:nvSpPr>
        <p:spPr>
          <a:xfrm>
            <a:off x="180661" y="2115211"/>
            <a:ext cx="7943983" cy="4506920"/>
          </a:xfrm>
          <a:prstGeom prst="rect">
            <a:avLst/>
          </a:prstGeom>
        </p:spPr>
        <p:txBody>
          <a:bodyPr vert="horz" wrap="square" lIns="93260" tIns="46630" rIns="93260" bIns="46630" rtlCol="0" anchor="ctr">
            <a:normAutofit fontScale="82500" lnSpcReduction="20000"/>
          </a:bodyPr>
          <a:lstStyle>
            <a:lvl1pPr algn="l" defTabSz="914400" rtl="0" eaLnBrk="1" latinLnBrk="0" hangingPunct="1">
              <a:lnSpc>
                <a:spcPts val="3137"/>
              </a:lnSpc>
              <a:spcBef>
                <a:spcPct val="0"/>
              </a:spcBef>
              <a:buNone/>
              <a:defRPr sz="2745" strike="noStrike" kern="1200">
                <a:solidFill>
                  <a:srgbClr val="2F2F2F"/>
                </a:solidFill>
                <a:latin typeface="+mj-lt"/>
                <a:ea typeface="+mj-ea"/>
                <a:cs typeface="+mj-cs"/>
              </a:defRPr>
            </a:lvl1pPr>
          </a:lstStyle>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Modern Workplace Solution Architect</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International Speaker</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Trainer</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 JPOWER4 (</a:t>
            </a:r>
            <a:r>
              <a:rPr lang="en-GB" sz="2448" dirty="0">
                <a:solidFill>
                  <a:schemeClr val="tx1"/>
                </a:solidFill>
                <a:latin typeface="Calibri Light" panose="020F0302020204030204"/>
                <a:hlinkClick r:id="rId4">
                  <a:extLst>
                    <a:ext uri="{A12FA001-AC4F-418D-AE19-62706E023703}">
                      <ahyp:hlinkClr xmlns:ahyp="http://schemas.microsoft.com/office/drawing/2018/hyperlinkcolor" val="tx"/>
                    </a:ext>
                  </a:extLst>
                </a:hlinkClick>
              </a:rPr>
              <a:t>http://www.jpower4.com/</a:t>
            </a:r>
            <a:r>
              <a:rPr lang="en-GB" sz="2448" dirty="0">
                <a:solidFill>
                  <a:schemeClr val="tx1"/>
                </a:solidFill>
                <a:latin typeface="Calibri Light" panose="020F0302020204030204"/>
              </a:rPr>
              <a:t>)</a:t>
            </a:r>
            <a:endParaRPr lang="en-US"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hlinkClick r:id="" action="ppaction://noaction">
                  <a:extLst>
                    <a:ext uri="{A12FA001-AC4F-418D-AE19-62706E023703}">
                      <ahyp:hlinkClr xmlns:ahyp="http://schemas.microsoft.com/office/drawing/2018/hyperlinkcolor" val="tx"/>
                    </a:ext>
                  </a:extLst>
                </a:hlinkClick>
              </a:rPr>
              <a:t>jenkinsns@jpower4.com</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hlinkClick r:id="" action="ppaction://noaction">
                  <a:extLst>
                    <a:ext uri="{A12FA001-AC4F-418D-AE19-62706E023703}">
                      <ahyp:hlinkClr xmlns:ahyp="http://schemas.microsoft.com/office/drawing/2018/hyperlinkcolor" val="tx"/>
                    </a:ext>
                  </a:extLst>
                </a:hlinkClick>
              </a:rPr>
              <a:t>jenkinsns@gmail.com</a:t>
            </a:r>
            <a:endParaRPr lang="en-US" sz="2448" b="1" dirty="0">
              <a:solidFill>
                <a:schemeClr val="tx1"/>
              </a:solidFill>
              <a:latin typeface="Calibri" panose="020F05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a:t>
            </a:r>
            <a:r>
              <a:rPr lang="en-US" sz="2448" b="1" dirty="0" err="1">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jenkinsns</a:t>
            </a:r>
            <a:r>
              <a:rPr lang="en-US" sz="2448" b="1" dirty="0">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 </a:t>
            </a:r>
            <a:endParaRPr lang="en-US" sz="2448" b="1"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My Blog Posts</a:t>
            </a:r>
            <a:r>
              <a:rPr lang="en-US" sz="2448" b="1" dirty="0">
                <a:solidFill>
                  <a:schemeClr val="tx1"/>
                </a:solidFill>
                <a:latin typeface="Calibri Light" panose="020F0302020204030204"/>
              </a:rPr>
              <a:t> : </a:t>
            </a:r>
            <a:r>
              <a:rPr lang="en-US" sz="2448" dirty="0">
                <a:solidFill>
                  <a:schemeClr val="tx1"/>
                </a:solidFill>
                <a:latin typeface="Calibri Light" panose="020F0302020204030204"/>
                <a:hlinkClick r:id="rId6">
                  <a:extLst>
                    <a:ext uri="{A12FA001-AC4F-418D-AE19-62706E023703}">
                      <ahyp:hlinkClr xmlns:ahyp="http://schemas.microsoft.com/office/drawing/2018/hyperlinkcolor" val="tx"/>
                    </a:ext>
                  </a:extLst>
                </a:hlinkClick>
              </a:rPr>
              <a:t>http://www.Jenkinsblogs.com</a:t>
            </a:r>
            <a:endParaRPr lang="en-US"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GB" sz="2448" b="1" dirty="0">
                <a:solidFill>
                  <a:schemeClr val="tx1"/>
                </a:solidFill>
                <a:latin typeface="Calibri" panose="020F0502020204030204"/>
              </a:rPr>
              <a:t>SPFx</a:t>
            </a:r>
            <a:r>
              <a:rPr lang="en-GB" sz="2448" b="1" dirty="0">
                <a:solidFill>
                  <a:schemeClr val="tx1"/>
                </a:solidFill>
                <a:latin typeface="Calibri Light" panose="020F0302020204030204"/>
              </a:rPr>
              <a:t>: </a:t>
            </a:r>
            <a:r>
              <a:rPr lang="en-GB" sz="2448" dirty="0">
                <a:solidFill>
                  <a:schemeClr val="tx1"/>
                </a:solidFill>
                <a:latin typeface="Calibri Light" panose="020F0302020204030204"/>
                <a:hlinkClick r:id="rId7">
                  <a:extLst>
                    <a:ext uri="{A12FA001-AC4F-418D-AE19-62706E023703}">
                      <ahyp:hlinkClr xmlns:ahyp="http://schemas.microsoft.com/office/drawing/2018/hyperlinkcolor" val="tx"/>
                    </a:ext>
                  </a:extLst>
                </a:hlinkClick>
              </a:rPr>
              <a:t>https://www.facebook.com/spfxinfo/</a:t>
            </a:r>
            <a:endParaRPr lang="en-GB"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GB" sz="2448" b="1" dirty="0">
                <a:solidFill>
                  <a:schemeClr val="tx1"/>
                </a:solidFill>
                <a:latin typeface="Calibri" panose="020F0502020204030204"/>
              </a:rPr>
              <a:t>MS Teams</a:t>
            </a:r>
            <a:r>
              <a:rPr lang="en-GB" sz="2448" b="1" dirty="0">
                <a:solidFill>
                  <a:schemeClr val="tx1"/>
                </a:solidFill>
                <a:latin typeface="Calibri Light" panose="020F0302020204030204"/>
              </a:rPr>
              <a:t>: </a:t>
            </a:r>
            <a:r>
              <a:rPr lang="en-GB" sz="2448" dirty="0">
                <a:solidFill>
                  <a:schemeClr val="tx1"/>
                </a:solidFill>
                <a:latin typeface="Calibri Light" panose="020F0302020204030204"/>
                <a:hlinkClick r:id="rId8">
                  <a:extLst>
                    <a:ext uri="{A12FA001-AC4F-418D-AE19-62706E023703}">
                      <ahyp:hlinkClr xmlns:ahyp="http://schemas.microsoft.com/office/drawing/2018/hyperlinkcolor" val="tx"/>
                    </a:ext>
                  </a:extLst>
                </a:hlinkClick>
              </a:rPr>
              <a:t>https://www.facebook.com/msteamsinfo</a:t>
            </a:r>
            <a:r>
              <a:rPr lang="en-GB" sz="2448" dirty="0">
                <a:solidFill>
                  <a:schemeClr val="tx1"/>
                </a:solidFill>
                <a:latin typeface="Calibri Light" panose="020F0302020204030204"/>
              </a:rPr>
              <a:t> </a:t>
            </a:r>
          </a:p>
          <a:p>
            <a:pPr marL="349724" indent="-349724" defTabSz="932597">
              <a:lnSpc>
                <a:spcPct val="140000"/>
              </a:lnSpc>
              <a:buFont typeface="Wingdings" panose="05000000000000000000" pitchFamily="2" charset="2"/>
              <a:buChar char="q"/>
            </a:pPr>
            <a:r>
              <a:rPr lang="en-GB" sz="2448" b="1" dirty="0" err="1">
                <a:solidFill>
                  <a:schemeClr val="tx1"/>
                </a:solidFill>
                <a:latin typeface="Calibri" panose="020F0502020204030204"/>
              </a:rPr>
              <a:t>Github</a:t>
            </a:r>
            <a:r>
              <a:rPr lang="en-GB" sz="2448" dirty="0">
                <a:solidFill>
                  <a:schemeClr val="tx1"/>
                </a:solidFill>
                <a:latin typeface="Calibri Light" panose="020F0302020204030204"/>
              </a:rPr>
              <a:t> : </a:t>
            </a:r>
            <a:r>
              <a:rPr lang="en-GB" sz="2448" dirty="0">
                <a:solidFill>
                  <a:schemeClr val="tx1"/>
                </a:solidFill>
                <a:latin typeface="Calibri Light" panose="020F0302020204030204"/>
                <a:hlinkClick r:id="rId9">
                  <a:extLst>
                    <a:ext uri="{A12FA001-AC4F-418D-AE19-62706E023703}">
                      <ahyp:hlinkClr xmlns:ahyp="http://schemas.microsoft.com/office/drawing/2018/hyperlinkcolor" val="tx"/>
                    </a:ext>
                  </a:extLst>
                </a:hlinkClick>
              </a:rPr>
              <a:t>https://github.com/jenkinsns</a:t>
            </a:r>
            <a:r>
              <a:rPr lang="en-GB" sz="2448" dirty="0">
                <a:solidFill>
                  <a:schemeClr val="tx1"/>
                </a:solidFill>
                <a:latin typeface="Calibri Light" panose="020F0302020204030204"/>
              </a:rPr>
              <a:t> </a:t>
            </a:r>
            <a:r>
              <a:rPr lang="en-US" sz="2448" dirty="0">
                <a:solidFill>
                  <a:schemeClr val="tx1"/>
                </a:solidFill>
                <a:latin typeface="Calibri Light" panose="020F0302020204030204"/>
              </a:rPr>
              <a:t>  </a:t>
            </a:r>
            <a:br>
              <a:rPr lang="en-US" sz="2448" dirty="0">
                <a:solidFill>
                  <a:schemeClr val="tx1"/>
                </a:solidFill>
                <a:latin typeface="Calibri Light" panose="020F0302020204030204"/>
              </a:rPr>
            </a:br>
            <a:endParaRPr lang="en-US" sz="2448" b="1" dirty="0">
              <a:solidFill>
                <a:schemeClr val="tx1"/>
              </a:solidFill>
              <a:latin typeface="Calibri" panose="020F0502020204030204"/>
            </a:endParaRPr>
          </a:p>
        </p:txBody>
      </p:sp>
      <p:pic>
        <p:nvPicPr>
          <p:cNvPr id="3" name="Picture 2">
            <a:extLst>
              <a:ext uri="{FF2B5EF4-FFF2-40B4-BE49-F238E27FC236}">
                <a16:creationId xmlns:a16="http://schemas.microsoft.com/office/drawing/2014/main" id="{5FA60225-D1EB-40B6-AF99-A8FF6825F2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5816" y="4092569"/>
            <a:ext cx="286063" cy="284573"/>
          </a:xfrm>
          <a:prstGeom prst="rect">
            <a:avLst/>
          </a:prstGeom>
        </p:spPr>
      </p:pic>
      <p:sp>
        <p:nvSpPr>
          <p:cNvPr id="9" name="Marcador de texto 1">
            <a:extLst>
              <a:ext uri="{FF2B5EF4-FFF2-40B4-BE49-F238E27FC236}">
                <a16:creationId xmlns:a16="http://schemas.microsoft.com/office/drawing/2014/main" id="{3DD3B25E-D19B-4557-8440-15A1571C7B59}"/>
              </a:ext>
            </a:extLst>
          </p:cNvPr>
          <p:cNvSpPr txBox="1">
            <a:spLocks/>
          </p:cNvSpPr>
          <p:nvPr/>
        </p:nvSpPr>
        <p:spPr>
          <a:xfrm>
            <a:off x="-8017" y="0"/>
            <a:ext cx="12434711" cy="6984810"/>
          </a:xfrm>
          <a:prstGeom prst="rect">
            <a:avLst/>
          </a:prstGeom>
          <a:solidFill>
            <a:schemeClr val="bg1">
              <a:alpha val="25000"/>
            </a:schemeClr>
          </a:solidFill>
        </p:spPr>
        <p:txBody>
          <a:bodyPr vert="horz" lIns="93260" tIns="46630" rIns="93260" bIns="4663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p:txBody>
      </p:sp>
    </p:spTree>
    <p:extLst>
      <p:ext uri="{BB962C8B-B14F-4D97-AF65-F5344CB8AC3E}">
        <p14:creationId xmlns:p14="http://schemas.microsoft.com/office/powerpoint/2010/main" val="31490310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Bot Demo</a:t>
            </a:r>
          </a:p>
        </p:txBody>
      </p:sp>
    </p:spTree>
    <p:extLst>
      <p:ext uri="{BB962C8B-B14F-4D97-AF65-F5344CB8AC3E}">
        <p14:creationId xmlns:p14="http://schemas.microsoft.com/office/powerpoint/2010/main" val="454127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7466333"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Messaging Extensions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521335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Events and Queries</a:t>
            </a:r>
          </a:p>
          <a:p>
            <a:pPr marL="0" indent="0">
              <a:buNone/>
            </a:pPr>
            <a:r>
              <a:rPr lang="en-US" dirty="0"/>
              <a:t>Responding to User Requests</a:t>
            </a:r>
          </a:p>
          <a:p>
            <a:pPr marL="0" indent="0">
              <a:buNone/>
            </a:pPr>
            <a:r>
              <a:rPr lang="en-US" dirty="0"/>
              <a:t>Message Extensions in App Manifest</a:t>
            </a:r>
          </a:p>
        </p:txBody>
      </p:sp>
    </p:spTree>
    <p:extLst>
      <p:ext uri="{BB962C8B-B14F-4D97-AF65-F5344CB8AC3E}">
        <p14:creationId xmlns:p14="http://schemas.microsoft.com/office/powerpoint/2010/main" val="703112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4294967295"/>
          </p:nvPr>
        </p:nvSpPr>
        <p:spPr>
          <a:xfrm>
            <a:off x="438969" y="2058462"/>
            <a:ext cx="4672731" cy="4334878"/>
          </a:xfrm>
        </p:spPr>
        <p:txBody>
          <a:bodyPr/>
          <a:lstStyle/>
          <a:p>
            <a:r>
              <a:rPr lang="en-US" dirty="0">
                <a:solidFill>
                  <a:srgbClr val="5855AF"/>
                </a:solidFill>
                <a:latin typeface="+mj-lt"/>
              </a:rPr>
              <a:t>Activity payload</a:t>
            </a:r>
          </a:p>
          <a:p>
            <a:pPr>
              <a:spcBef>
                <a:spcPts val="1199"/>
              </a:spcBef>
            </a:pPr>
            <a:r>
              <a:rPr lang="en-US" sz="1800" dirty="0"/>
              <a:t>Type is </a:t>
            </a:r>
            <a:r>
              <a:rPr lang="en-US" sz="1800" dirty="0">
                <a:latin typeface="Consolas" panose="020B0609020204030204" pitchFamily="49" charset="0"/>
              </a:rPr>
              <a:t>invoke</a:t>
            </a:r>
          </a:p>
          <a:p>
            <a:pPr>
              <a:spcBef>
                <a:spcPts val="1199"/>
              </a:spcBef>
            </a:pPr>
            <a:r>
              <a:rPr lang="en-US" sz="1800" dirty="0"/>
              <a:t>Name identifies type of event </a:t>
            </a: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/query</a:t>
            </a: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querySettingUrl</a:t>
            </a:r>
            <a:endParaRPr lang="en-US" sz="1800" dirty="0">
              <a:solidFill>
                <a:schemeClr val="tx1"/>
              </a:solidFill>
              <a:latin typeface="Consolas" panose="020B0609020204030204" pitchFamily="49" charset="0"/>
            </a:endParaRP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/setting</a:t>
            </a:r>
          </a:p>
          <a:p>
            <a:pPr>
              <a:spcBef>
                <a:spcPts val="1199"/>
              </a:spcBef>
            </a:pPr>
            <a:r>
              <a:rPr lang="en-US" sz="1800" dirty="0"/>
              <a:t>Sent to registered bot endpoint</a:t>
            </a:r>
          </a:p>
          <a:p>
            <a:pPr>
              <a:spcBef>
                <a:spcPts val="1199"/>
              </a:spcBef>
            </a:pPr>
            <a:r>
              <a:rPr lang="en-US" sz="1800" dirty="0"/>
              <a:t>Teams Connector NuGet package provides detection methods and data models</a:t>
            </a:r>
          </a:p>
          <a:p>
            <a:endParaRPr lang="en-US" sz="1800" dirty="0"/>
          </a:p>
        </p:txBody>
      </p:sp>
      <p:pic>
        <p:nvPicPr>
          <p:cNvPr id="4100" name="Picture 4" descr="C:\Users\Paul\AppData\Local\Temp\SNAGHTML1bb15bda.PNG">
            <a:extLst>
              <a:ext uri="{FF2B5EF4-FFF2-40B4-BE49-F238E27FC236}">
                <a16:creationId xmlns:a16="http://schemas.microsoft.com/office/drawing/2014/main" id="{C81F0CE8-F8D1-41B6-B761-213D07362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347" y="2256415"/>
            <a:ext cx="5131158" cy="410492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9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5" y="2005668"/>
            <a:ext cx="5652285" cy="3945072"/>
          </a:xfrm>
        </p:spPr>
        <p:txBody>
          <a:bodyPr/>
          <a:lstStyle/>
          <a:p>
            <a:r>
              <a:rPr lang="en-US" dirty="0">
                <a:solidFill>
                  <a:srgbClr val="5855AF"/>
                </a:solidFill>
                <a:latin typeface="+mj-lt"/>
              </a:rPr>
              <a:t>Query events</a:t>
            </a:r>
          </a:p>
          <a:p>
            <a:pPr>
              <a:spcBef>
                <a:spcPts val="1199"/>
              </a:spcBef>
            </a:pPr>
            <a:r>
              <a:rPr lang="en-US" sz="1800" dirty="0">
                <a:latin typeface="+mj-lt"/>
              </a:rPr>
              <a:t>Query data sent to bot</a:t>
            </a:r>
          </a:p>
          <a:p>
            <a:pPr>
              <a:spcBef>
                <a:spcPts val="1199"/>
              </a:spcBef>
            </a:pPr>
            <a:r>
              <a:rPr lang="en-US" sz="1800" dirty="0" err="1">
                <a:latin typeface="Consolas" panose="020B0609020204030204" pitchFamily="49" charset="0"/>
              </a:rPr>
              <a:t>Activity.GetComposeExtensionQueryData</a:t>
            </a:r>
            <a:r>
              <a:rPr lang="en-US" sz="1800" dirty="0">
                <a:latin typeface="Consolas" panose="020B0609020204030204" pitchFamily="49" charset="0"/>
              </a:rPr>
              <a:t>()</a:t>
            </a:r>
          </a:p>
          <a:p>
            <a:pPr marL="514251" lvl="1" indent="-285695">
              <a:spcBef>
                <a:spcPts val="400"/>
              </a:spcBef>
              <a:buFont typeface="Arial" panose="020B0604020202020204" pitchFamily="34" charset="0"/>
              <a:buChar char="•"/>
            </a:pPr>
            <a:r>
              <a:rPr lang="en-US" sz="1800" dirty="0">
                <a:solidFill>
                  <a:schemeClr val="tx1"/>
                </a:solidFill>
                <a:latin typeface="+mj-lt"/>
              </a:rPr>
              <a:t>Verify </a:t>
            </a:r>
            <a:r>
              <a:rPr lang="en-US" sz="1800" dirty="0" err="1">
                <a:solidFill>
                  <a:schemeClr val="tx1"/>
                </a:solidFill>
                <a:latin typeface="+mj-lt"/>
              </a:rPr>
              <a:t>commandId</a:t>
            </a:r>
            <a:r>
              <a:rPr lang="en-US" sz="1800" dirty="0">
                <a:solidFill>
                  <a:schemeClr val="tx1"/>
                </a:solidFill>
                <a:latin typeface="+mj-lt"/>
              </a:rPr>
              <a:t> and parameters</a:t>
            </a:r>
          </a:p>
          <a:p>
            <a:pPr marL="514251" lvl="1" indent="-285695">
              <a:spcBef>
                <a:spcPts val="400"/>
              </a:spcBef>
              <a:buFont typeface="Arial" panose="020B0604020202020204" pitchFamily="34" charset="0"/>
              <a:buChar char="•"/>
            </a:pPr>
            <a:r>
              <a:rPr lang="en-US" sz="1800" dirty="0">
                <a:solidFill>
                  <a:schemeClr val="tx1"/>
                </a:solidFill>
                <a:latin typeface="+mj-lt"/>
              </a:rPr>
              <a:t>Use parameter value to query your service</a:t>
            </a:r>
          </a:p>
          <a:p>
            <a:pPr>
              <a:spcBef>
                <a:spcPts val="1199"/>
              </a:spcBef>
            </a:pPr>
            <a:r>
              <a:rPr lang="en-US" sz="1800" dirty="0">
                <a:latin typeface="+mj-lt"/>
              </a:rPr>
              <a:t>Respond with attachment layout of “List”</a:t>
            </a:r>
          </a:p>
          <a:p>
            <a:pPr marL="514251" lvl="1" indent="-285695">
              <a:spcBef>
                <a:spcPts val="400"/>
              </a:spcBef>
              <a:buFont typeface="Arial" panose="020B0604020202020204" pitchFamily="34" charset="0"/>
              <a:buChar char="•"/>
            </a:pPr>
            <a:r>
              <a:rPr lang="en-US" sz="1800" dirty="0">
                <a:latin typeface="+mj-lt"/>
              </a:rPr>
              <a:t>Adaptive Card</a:t>
            </a:r>
          </a:p>
          <a:p>
            <a:pPr marL="514251" lvl="1" indent="-285695">
              <a:spcBef>
                <a:spcPts val="400"/>
              </a:spcBef>
              <a:buFont typeface="Arial" panose="020B0604020202020204" pitchFamily="34" charset="0"/>
              <a:buChar char="•"/>
            </a:pPr>
            <a:r>
              <a:rPr lang="en-US" sz="1800" dirty="0">
                <a:latin typeface="+mj-lt"/>
              </a:rPr>
              <a:t>Hero Card</a:t>
            </a:r>
          </a:p>
          <a:p>
            <a:pPr marL="514251" lvl="1" indent="-285695">
              <a:spcBef>
                <a:spcPts val="400"/>
              </a:spcBef>
              <a:buFont typeface="Arial" panose="020B0604020202020204" pitchFamily="34" charset="0"/>
              <a:buChar char="•"/>
            </a:pPr>
            <a:r>
              <a:rPr lang="en-US" sz="1800" dirty="0">
                <a:latin typeface="+mj-lt"/>
              </a:rPr>
              <a:t>Thumbnail Card</a:t>
            </a:r>
          </a:p>
          <a:p>
            <a:pPr marL="514251" lvl="1" indent="-285695">
              <a:spcBef>
                <a:spcPts val="400"/>
              </a:spcBef>
              <a:buFont typeface="Arial" panose="020B0604020202020204" pitchFamily="34" charset="0"/>
              <a:buChar char="•"/>
            </a:pPr>
            <a:r>
              <a:rPr lang="en-US" sz="1800" dirty="0">
                <a:latin typeface="+mj-lt"/>
              </a:rPr>
              <a:t>O365Connector Card</a:t>
            </a:r>
            <a:endParaRPr lang="en-US" dirty="0">
              <a:latin typeface="+mj-lt"/>
            </a:endParaRPr>
          </a:p>
          <a:p>
            <a:endParaRPr lang="en-US" sz="1800"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888054" y="1731783"/>
            <a:ext cx="2723423" cy="3732804"/>
          </a:xfrm>
          <a:prstGeom prst="rect">
            <a:avLst/>
          </a:prstGeom>
        </p:spPr>
      </p:pic>
    </p:spTree>
    <p:extLst>
      <p:ext uri="{BB962C8B-B14F-4D97-AF65-F5344CB8AC3E}">
        <p14:creationId xmlns:p14="http://schemas.microsoft.com/office/powerpoint/2010/main" val="8282228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4" y="2005668"/>
            <a:ext cx="4539355" cy="4585477"/>
          </a:xfrm>
        </p:spPr>
        <p:txBody>
          <a:bodyPr/>
          <a:lstStyle/>
          <a:p>
            <a:r>
              <a:rPr lang="en-US" dirty="0">
                <a:solidFill>
                  <a:srgbClr val="5855AF"/>
                </a:solidFill>
                <a:latin typeface="+mj-lt"/>
              </a:rPr>
              <a:t>Settings events</a:t>
            </a:r>
          </a:p>
          <a:p>
            <a:pPr>
              <a:spcBef>
                <a:spcPts val="1199"/>
              </a:spcBef>
            </a:pPr>
            <a:r>
              <a:rPr lang="en-US" sz="1800" dirty="0">
                <a:latin typeface="+mj-lt"/>
              </a:rPr>
              <a:t>If </a:t>
            </a:r>
            <a:r>
              <a:rPr lang="en-US" sz="1800" dirty="0" err="1">
                <a:latin typeface="Consolas" panose="020B0609020204030204" pitchFamily="49" charset="0"/>
              </a:rPr>
              <a:t>canUpdateConfiguration</a:t>
            </a:r>
            <a:r>
              <a:rPr lang="en-US" sz="1800" dirty="0">
                <a:latin typeface="+mj-lt"/>
              </a:rPr>
              <a:t> is true, Teams will send Settings events in response to user action</a:t>
            </a:r>
          </a:p>
          <a:p>
            <a:pPr>
              <a:spcBef>
                <a:spcPts val="1199"/>
              </a:spcBef>
            </a:pPr>
            <a:r>
              <a:rPr lang="en-US" sz="1800" dirty="0" err="1">
                <a:latin typeface="Consolas" panose="020B0609020204030204" pitchFamily="49" charset="0"/>
              </a:rPr>
              <a:t>onQuerySettingsUrl</a:t>
            </a:r>
            <a:endParaRPr lang="en-US" sz="1599" dirty="0">
              <a:latin typeface="Consolas" panose="020B0609020204030204" pitchFamily="49" charset="0"/>
            </a:endParaRPr>
          </a:p>
          <a:p>
            <a:pPr marL="514251" lvl="1" indent="-285695">
              <a:spcBef>
                <a:spcPts val="600"/>
              </a:spcBef>
              <a:buFont typeface="Arial" panose="020B0604020202020204" pitchFamily="34" charset="0"/>
              <a:buChar char="•"/>
            </a:pPr>
            <a:r>
              <a:rPr lang="en-US" sz="1800" dirty="0">
                <a:solidFill>
                  <a:schemeClr val="tx1"/>
                </a:solidFill>
                <a:latin typeface="+mj-lt"/>
              </a:rPr>
              <a:t>Sent when “Settings” clicked</a:t>
            </a:r>
          </a:p>
          <a:p>
            <a:pPr marL="514251" lvl="1" indent="-285695">
              <a:spcBef>
                <a:spcPts val="600"/>
              </a:spcBef>
              <a:buFont typeface="Arial" panose="020B0604020202020204" pitchFamily="34" charset="0"/>
              <a:buChar char="•"/>
            </a:pPr>
            <a:r>
              <a:rPr lang="en-US" sz="1800" dirty="0">
                <a:solidFill>
                  <a:schemeClr val="tx1"/>
                </a:solidFill>
                <a:latin typeface="+mj-lt"/>
              </a:rPr>
              <a:t>Return </a:t>
            </a:r>
            <a:r>
              <a:rPr lang="en-US" sz="1800" dirty="0" err="1">
                <a:solidFill>
                  <a:schemeClr val="tx1"/>
                </a:solidFill>
                <a:latin typeface="+mj-lt"/>
              </a:rPr>
              <a:t>Url</a:t>
            </a:r>
            <a:r>
              <a:rPr lang="en-US" sz="1800" dirty="0">
                <a:solidFill>
                  <a:schemeClr val="tx1"/>
                </a:solidFill>
                <a:latin typeface="+mj-lt"/>
              </a:rPr>
              <a:t> of settings page</a:t>
            </a:r>
          </a:p>
          <a:p>
            <a:pPr marL="514251" lvl="1" indent="-285695">
              <a:spcBef>
                <a:spcPts val="600"/>
              </a:spcBef>
              <a:buFont typeface="Arial" panose="020B0604020202020204" pitchFamily="34" charset="0"/>
              <a:buChar char="•"/>
            </a:pPr>
            <a:r>
              <a:rPr lang="en-US" sz="1800" dirty="0">
                <a:solidFill>
                  <a:schemeClr val="tx1"/>
                </a:solidFill>
                <a:latin typeface="+mj-lt"/>
              </a:rPr>
              <a:t>Teams will render page</a:t>
            </a:r>
          </a:p>
          <a:p>
            <a:pPr>
              <a:spcBef>
                <a:spcPts val="1199"/>
              </a:spcBef>
            </a:pPr>
            <a:r>
              <a:rPr lang="en-US" sz="1800" dirty="0" err="1">
                <a:latin typeface="Consolas" panose="020B0609020204030204" pitchFamily="49" charset="0"/>
              </a:rPr>
              <a:t>onSettingsUpdate</a:t>
            </a:r>
            <a:endParaRPr lang="en-US" sz="1599" dirty="0">
              <a:latin typeface="Consolas" panose="020B0609020204030204" pitchFamily="49" charset="0"/>
            </a:endParaRPr>
          </a:p>
          <a:p>
            <a:pPr marL="514251" lvl="1" indent="-285695">
              <a:spcBef>
                <a:spcPts val="600"/>
              </a:spcBef>
              <a:buFont typeface="Arial" panose="020B0604020202020204" pitchFamily="34" charset="0"/>
              <a:buChar char="•"/>
            </a:pPr>
            <a:r>
              <a:rPr lang="en-US" sz="1800" dirty="0">
                <a:solidFill>
                  <a:schemeClr val="tx1"/>
                </a:solidFill>
                <a:latin typeface="+mj-lt"/>
              </a:rPr>
              <a:t>Sent when settings page is closed</a:t>
            </a:r>
          </a:p>
          <a:p>
            <a:pPr marL="514251" lvl="1" indent="-285695">
              <a:spcBef>
                <a:spcPts val="600"/>
              </a:spcBef>
              <a:buFont typeface="Arial" panose="020B0604020202020204" pitchFamily="34" charset="0"/>
              <a:buChar char="•"/>
            </a:pPr>
            <a:r>
              <a:rPr lang="en-US" sz="1800" dirty="0">
                <a:solidFill>
                  <a:schemeClr val="tx1"/>
                </a:solidFill>
                <a:latin typeface="+mj-lt"/>
              </a:rPr>
              <a:t>Storage of settings is developer responsibility</a:t>
            </a:r>
          </a:p>
          <a:p>
            <a:endParaRPr lang="en-US" sz="1800" dirty="0"/>
          </a:p>
        </p:txBody>
      </p:sp>
      <p:pic>
        <p:nvPicPr>
          <p:cNvPr id="4098" name="Picture 2" descr="Screenshots of locations of Settings menu item">
            <a:extLst>
              <a:ext uri="{FF2B5EF4-FFF2-40B4-BE49-F238E27FC236}">
                <a16:creationId xmlns:a16="http://schemas.microsoft.com/office/drawing/2014/main" id="{DDE6CD46-DC30-4FC3-8DED-E4C90CBFA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726"/>
          <a:stretch/>
        </p:blipFill>
        <p:spPr bwMode="auto">
          <a:xfrm>
            <a:off x="5744147" y="2046289"/>
            <a:ext cx="6096970" cy="2026266"/>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9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B59E-400B-47B5-AA08-D7B0AE8FC848}"/>
              </a:ext>
            </a:extLst>
          </p:cNvPr>
          <p:cNvSpPr>
            <a:spLocks noGrp="1"/>
          </p:cNvSpPr>
          <p:nvPr>
            <p:ph type="title"/>
          </p:nvPr>
        </p:nvSpPr>
        <p:spPr/>
        <p:txBody>
          <a:bodyPr/>
          <a:lstStyle/>
          <a:p>
            <a:r>
              <a:rPr lang="en-US" dirty="0"/>
              <a:t>Responding to User Requests</a:t>
            </a:r>
          </a:p>
        </p:txBody>
      </p:sp>
      <p:sp>
        <p:nvSpPr>
          <p:cNvPr id="3" name="Text Placeholder 2">
            <a:extLst>
              <a:ext uri="{FF2B5EF4-FFF2-40B4-BE49-F238E27FC236}">
                <a16:creationId xmlns:a16="http://schemas.microsoft.com/office/drawing/2014/main" id="{C4145F8B-6A66-4798-ACA1-9A7AE4894207}"/>
              </a:ext>
            </a:extLst>
          </p:cNvPr>
          <p:cNvSpPr>
            <a:spLocks noGrp="1"/>
          </p:cNvSpPr>
          <p:nvPr>
            <p:ph type="body" sz="quarter" idx="10"/>
          </p:nvPr>
        </p:nvSpPr>
        <p:spPr>
          <a:xfrm>
            <a:off x="465955" y="1920028"/>
            <a:ext cx="11531551" cy="2804729"/>
          </a:xfrm>
        </p:spPr>
        <p:txBody>
          <a:bodyPr/>
          <a:lstStyle/>
          <a:p>
            <a:r>
              <a:rPr lang="en-US" dirty="0">
                <a:latin typeface="+mj-lt"/>
              </a:rPr>
              <a:t>Service must respond within 5 seconds.</a:t>
            </a:r>
            <a:br>
              <a:rPr lang="en-US" dirty="0">
                <a:latin typeface="+mj-lt"/>
              </a:rPr>
            </a:br>
            <a:endParaRPr lang="en-US" dirty="0">
              <a:latin typeface="+mj-lt"/>
            </a:endParaRPr>
          </a:p>
          <a:p>
            <a:r>
              <a:rPr lang="en-US" dirty="0">
                <a:latin typeface="+mj-lt"/>
              </a:rPr>
              <a:t>Response </a:t>
            </a:r>
            <a:r>
              <a:rPr lang="en-US" b="1" dirty="0">
                <a:latin typeface="+mj-lt"/>
              </a:rPr>
              <a:t>is not </a:t>
            </a:r>
            <a:r>
              <a:rPr lang="en-US" dirty="0">
                <a:latin typeface="+mj-lt"/>
              </a:rPr>
              <a:t>an activity sent via the Bot Framework.</a:t>
            </a:r>
            <a:br>
              <a:rPr lang="en-US" dirty="0">
                <a:latin typeface="+mj-lt"/>
              </a:rPr>
            </a:br>
            <a:endParaRPr lang="en-US" dirty="0">
              <a:latin typeface="+mj-lt"/>
            </a:endParaRPr>
          </a:p>
          <a:p>
            <a:r>
              <a:rPr lang="en-US" dirty="0">
                <a:latin typeface="+mj-lt"/>
              </a:rPr>
              <a:t>Response is an HTTP Response:</a:t>
            </a:r>
          </a:p>
          <a:p>
            <a:pPr marL="342834" indent="-342834">
              <a:buFont typeface="Arial" panose="020B0604020202020204" pitchFamily="34" charset="0"/>
              <a:buChar char="•"/>
            </a:pPr>
            <a:r>
              <a:rPr lang="en-US" dirty="0">
                <a:latin typeface="+mj-lt"/>
              </a:rPr>
              <a:t>HTTP Status of 200</a:t>
            </a:r>
          </a:p>
          <a:p>
            <a:pPr marL="342834" indent="-342834">
              <a:buFont typeface="Arial" panose="020B0604020202020204" pitchFamily="34" charset="0"/>
              <a:buChar char="•"/>
            </a:pPr>
            <a:r>
              <a:rPr lang="en-US" dirty="0">
                <a:latin typeface="+mj-lt"/>
              </a:rPr>
              <a:t>Content type</a:t>
            </a:r>
            <a:r>
              <a:rPr lang="en-US" dirty="0"/>
              <a:t> </a:t>
            </a:r>
            <a:r>
              <a:rPr lang="en-US" dirty="0">
                <a:latin typeface="Consolas" panose="020B0609020204030204" pitchFamily="49" charset="0"/>
              </a:rPr>
              <a:t>application/json</a:t>
            </a:r>
          </a:p>
          <a:p>
            <a:pPr marL="342834" indent="-342834">
              <a:buFont typeface="Arial" panose="020B0604020202020204" pitchFamily="34" charset="0"/>
              <a:buChar char="•"/>
            </a:pPr>
            <a:r>
              <a:rPr lang="en-US" sz="1800" dirty="0">
                <a:latin typeface="+mj-lt"/>
              </a:rPr>
              <a:t>Response body must contain a valid </a:t>
            </a:r>
            <a:r>
              <a:rPr lang="en-US" dirty="0" err="1">
                <a:latin typeface="Consolas" panose="020B0609020204030204" pitchFamily="49" charset="0"/>
              </a:rPr>
              <a:t>composeExtension</a:t>
            </a:r>
            <a:r>
              <a:rPr lang="en-US" dirty="0"/>
              <a:t> </a:t>
            </a:r>
            <a:r>
              <a:rPr lang="en-US" sz="1800" dirty="0">
                <a:latin typeface="+mj-lt"/>
              </a:rPr>
              <a:t>object</a:t>
            </a:r>
            <a:r>
              <a:rPr lang="en-US" dirty="0"/>
              <a:t>.</a:t>
            </a:r>
            <a:endParaRPr lang="en-US" dirty="0">
              <a:latin typeface="Consolas" panose="020B0609020204030204" pitchFamily="49" charset="0"/>
            </a:endParaRPr>
          </a:p>
        </p:txBody>
      </p:sp>
    </p:spTree>
    <p:extLst>
      <p:ext uri="{BB962C8B-B14F-4D97-AF65-F5344CB8AC3E}">
        <p14:creationId xmlns:p14="http://schemas.microsoft.com/office/powerpoint/2010/main" val="18554072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2942846"/>
          </a:xfrm>
        </p:spPr>
        <p:txBody>
          <a:bodyPr/>
          <a:lstStyle/>
          <a:p>
            <a:r>
              <a:rPr lang="en-US" sz="2000" dirty="0" err="1">
                <a:latin typeface="+mj-lt"/>
              </a:rPr>
              <a:t>composeExtension</a:t>
            </a:r>
            <a:r>
              <a:rPr lang="en-US" sz="2000" dirty="0">
                <a:latin typeface="+mj-lt"/>
              </a:rPr>
              <a:t> node</a:t>
            </a:r>
          </a:p>
          <a:p>
            <a:r>
              <a:rPr lang="en-US" sz="1599" b="0" dirty="0">
                <a:solidFill>
                  <a:schemeClr val="tx1"/>
                </a:solidFill>
              </a:rPr>
              <a:t>Associated with a registered application</a:t>
            </a:r>
          </a:p>
          <a:p>
            <a:r>
              <a:rPr lang="en-US" sz="1599" b="0" dirty="0">
                <a:solidFill>
                  <a:schemeClr val="tx1"/>
                </a:solidFill>
              </a:rPr>
              <a:t>Personal and Team scopes</a:t>
            </a:r>
          </a:p>
          <a:p>
            <a:r>
              <a:rPr lang="en-US" sz="1599" b="0" dirty="0">
                <a:solidFill>
                  <a:schemeClr val="tx1"/>
                </a:solidFill>
              </a:rPr>
              <a:t>Define command UI and parameter</a:t>
            </a:r>
          </a:p>
          <a:p>
            <a:pPr marL="285695" indent="-285695">
              <a:buFont typeface="Arial" panose="020B0604020202020204" pitchFamily="34" charset="0"/>
              <a:buChar char="•"/>
            </a:pPr>
            <a:endParaRPr lang="en-US" sz="1599" b="0" dirty="0">
              <a:solidFill>
                <a:schemeClr val="tx1"/>
              </a:solidFill>
            </a:endParaRPr>
          </a:p>
          <a:p>
            <a:r>
              <a:rPr lang="en-US" sz="2000" dirty="0">
                <a:latin typeface="+mj-lt"/>
              </a:rPr>
              <a:t>Multiple extensions</a:t>
            </a:r>
          </a:p>
          <a:p>
            <a:r>
              <a:rPr lang="en-US" sz="1599" b="0" dirty="0">
                <a:solidFill>
                  <a:schemeClr val="tx1"/>
                </a:solidFill>
              </a:rPr>
              <a:t>Your extension shown along</a:t>
            </a:r>
            <a:br>
              <a:rPr lang="en-US" sz="1599" b="0" dirty="0">
                <a:solidFill>
                  <a:schemeClr val="tx1"/>
                </a:solidFill>
              </a:rPr>
            </a:br>
            <a:r>
              <a:rPr lang="en-US" sz="1599" b="0" dirty="0">
                <a:solidFill>
                  <a:schemeClr val="tx1"/>
                </a:solidFill>
              </a:rPr>
              <a:t>with all others added to Teams</a:t>
            </a: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56364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965" y="3083782"/>
            <a:ext cx="2265709" cy="313138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Messaging Extensions Demo</a:t>
            </a:r>
          </a:p>
        </p:txBody>
      </p:sp>
    </p:spTree>
    <p:extLst>
      <p:ext uri="{BB962C8B-B14F-4D97-AF65-F5344CB8AC3E}">
        <p14:creationId xmlns:p14="http://schemas.microsoft.com/office/powerpoint/2010/main" val="118858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8324080"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Using Cards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802998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Using Cards in Bots</a:t>
            </a:r>
          </a:p>
          <a:p>
            <a:pPr marL="0" indent="0">
              <a:buNone/>
            </a:pPr>
            <a:r>
              <a:rPr lang="en-US" dirty="0"/>
              <a:t>Using Cards in Messaging Extensions</a:t>
            </a:r>
          </a:p>
          <a:p>
            <a:pPr marL="0" indent="0">
              <a:buNone/>
            </a:pPr>
            <a:r>
              <a:rPr lang="en-US" dirty="0"/>
              <a:t>Adaptive Cards support in Microsoft Teams</a:t>
            </a:r>
          </a:p>
        </p:txBody>
      </p:sp>
    </p:spTree>
    <p:extLst>
      <p:ext uri="{BB962C8B-B14F-4D97-AF65-F5344CB8AC3E}">
        <p14:creationId xmlns:p14="http://schemas.microsoft.com/office/powerpoint/2010/main" val="18674835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Using Cards in Bots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954" y="5025807"/>
            <a:ext cx="3235034" cy="1629814"/>
          </a:xfrm>
        </p:spPr>
        <p:txBody>
          <a:bodyPr/>
          <a:lstStyle/>
          <a:p>
            <a:r>
              <a:rPr lang="en-US" sz="1800" dirty="0"/>
              <a:t>Adaptive Card</a:t>
            </a:r>
            <a:endParaRPr lang="en-US" sz="1800" dirty="0">
              <a:latin typeface="+mj-lt"/>
            </a:endParaRPr>
          </a:p>
          <a:p>
            <a:pPr lvl="1">
              <a:spcBef>
                <a:spcPts val="900"/>
              </a:spcBef>
            </a:pPr>
            <a:r>
              <a:rPr lang="en-US" dirty="0"/>
              <a:t>A customizable card that can contain any combination of text, speech, images, buttons, and input fields.</a:t>
            </a:r>
          </a:p>
          <a:p>
            <a:pPr lvl="1">
              <a:spcBef>
                <a:spcPts val="900"/>
              </a:spcBef>
            </a:pPr>
            <a:r>
              <a:rPr lang="en-US" dirty="0"/>
              <a:t>Supported in Teams, Outlook, Windows, etc.</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523" y="5025808"/>
            <a:ext cx="3690414" cy="1394386"/>
          </a:xfrm>
        </p:spPr>
        <p:txBody>
          <a:bodyPr/>
          <a:lstStyle/>
          <a:p>
            <a:r>
              <a:rPr lang="en-US" sz="1800" dirty="0"/>
              <a:t>Hero</a:t>
            </a:r>
            <a:endParaRPr lang="en-US" sz="1800" dirty="0">
              <a:latin typeface="+mj-lt"/>
            </a:endParaRPr>
          </a:p>
          <a:p>
            <a:pPr lvl="1">
              <a:spcBef>
                <a:spcPts val="900"/>
              </a:spcBef>
            </a:pPr>
            <a:r>
              <a:rPr lang="en-US" dirty="0"/>
              <a:t>Largest card</a:t>
            </a:r>
          </a:p>
          <a:p>
            <a:pPr lvl="1">
              <a:spcBef>
                <a:spcPts val="900"/>
              </a:spcBef>
            </a:pPr>
            <a:r>
              <a:rPr lang="en-US" dirty="0"/>
              <a:t>Best used for articles, long descriptions or scenarios where your image is telling most of the story</a:t>
            </a:r>
          </a:p>
        </p:txBody>
      </p:sp>
      <p:pic>
        <p:nvPicPr>
          <p:cNvPr id="16" name="Content Placeholder 15">
            <a:extLst>
              <a:ext uri="{FF2B5EF4-FFF2-40B4-BE49-F238E27FC236}">
                <a16:creationId xmlns:a16="http://schemas.microsoft.com/office/drawing/2014/main" id="{029236B2-CF16-463C-BBF2-25A50AB054B1}"/>
              </a:ext>
            </a:extLst>
          </p:cNvPr>
          <p:cNvPicPr>
            <a:picLocks noGrp="1" noChangeAspect="1"/>
          </p:cNvPicPr>
          <p:nvPr>
            <p:ph sz="quarter" idx="17"/>
          </p:nvPr>
        </p:nvPicPr>
        <p:blipFill>
          <a:blip r:embed="rId3"/>
          <a:stretch>
            <a:fillRect/>
          </a:stretch>
        </p:blipFill>
        <p:spPr>
          <a:xfrm>
            <a:off x="934200" y="2225784"/>
            <a:ext cx="2752334" cy="2001697"/>
          </a:xfrm>
          <a:prstGeom prst="rect">
            <a:avLst/>
          </a:prstGeom>
        </p:spPr>
      </p:pic>
      <p:pic>
        <p:nvPicPr>
          <p:cNvPr id="14" name="Content Placeholder 9">
            <a:extLst>
              <a:ext uri="{FF2B5EF4-FFF2-40B4-BE49-F238E27FC236}">
                <a16:creationId xmlns:a16="http://schemas.microsoft.com/office/drawing/2014/main" id="{1A8C5ADA-FE5A-4EB6-93D0-11E173327FFA}"/>
              </a:ext>
            </a:extLst>
          </p:cNvPr>
          <p:cNvPicPr>
            <a:picLocks noGrp="1" noChangeAspect="1"/>
          </p:cNvPicPr>
          <p:nvPr>
            <p:ph sz="quarter" idx="18"/>
          </p:nvPr>
        </p:nvPicPr>
        <p:blipFill>
          <a:blip r:embed="rId4"/>
          <a:stretch>
            <a:fillRect/>
          </a:stretch>
        </p:blipFill>
        <p:spPr>
          <a:xfrm>
            <a:off x="4950226" y="1997288"/>
            <a:ext cx="2561420" cy="2458689"/>
          </a:xfrm>
          <a:prstGeom prst="rect">
            <a:avLst/>
          </a:prstGeom>
        </p:spPr>
      </p:pic>
      <p:sp>
        <p:nvSpPr>
          <p:cNvPr id="11" name="Text Placeholder 4">
            <a:extLst>
              <a:ext uri="{FF2B5EF4-FFF2-40B4-BE49-F238E27FC236}">
                <a16:creationId xmlns:a16="http://schemas.microsoft.com/office/drawing/2014/main" id="{76DE984E-357E-40BC-957C-5ED37271E65E}"/>
              </a:ext>
            </a:extLst>
          </p:cNvPr>
          <p:cNvSpPr txBox="1">
            <a:spLocks/>
          </p:cNvSpPr>
          <p:nvPr/>
        </p:nvSpPr>
        <p:spPr>
          <a:xfrm>
            <a:off x="8307092" y="5025808"/>
            <a:ext cx="3690414" cy="127667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Receipt</a:t>
            </a:r>
          </a:p>
          <a:p>
            <a:pPr lvl="1" defTabSz="932563">
              <a:spcBef>
                <a:spcPts val="900"/>
              </a:spcBef>
            </a:pPr>
            <a:r>
              <a:rPr lang="en-US" sz="1399" dirty="0">
                <a:solidFill>
                  <a:srgbClr val="2F2F2F"/>
                </a:solidFill>
                <a:latin typeface="Segoe UI"/>
              </a:rPr>
              <a:t>A card that enables a bot to provide a receipt to the user. It typically contains the list of items to include on the receipt, tax and total information, and other text.</a:t>
            </a:r>
          </a:p>
        </p:txBody>
      </p:sp>
      <p:pic>
        <p:nvPicPr>
          <p:cNvPr id="12" name="Content Placeholder 14">
            <a:extLst>
              <a:ext uri="{FF2B5EF4-FFF2-40B4-BE49-F238E27FC236}">
                <a16:creationId xmlns:a16="http://schemas.microsoft.com/office/drawing/2014/main" id="{FFCE6F2B-825D-4CCD-BA1B-7B7A32372492}"/>
              </a:ext>
            </a:extLst>
          </p:cNvPr>
          <p:cNvPicPr>
            <a:picLocks noChangeAspect="1"/>
          </p:cNvPicPr>
          <p:nvPr/>
        </p:nvPicPr>
        <p:blipFill rotWithShape="1">
          <a:blip r:embed="rId5"/>
          <a:srcRect l="15598" t="12895" r="14536" b="22427"/>
          <a:stretch/>
        </p:blipFill>
        <p:spPr>
          <a:xfrm>
            <a:off x="9675720" y="2397526"/>
            <a:ext cx="966268" cy="1590223"/>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070763"/>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
        <p:nvSpPr>
          <p:cNvPr id="52" name="Title 51"/>
          <p:cNvSpPr>
            <a:spLocks noGrp="1"/>
          </p:cNvSpPr>
          <p:nvPr>
            <p:ph type="title" idx="4294967295"/>
          </p:nvPr>
        </p:nvSpPr>
        <p:spPr>
          <a:xfrm>
            <a:off x="260350" y="84138"/>
            <a:ext cx="12176125" cy="520700"/>
          </a:xfrm>
        </p:spPr>
        <p:txBody>
          <a:bodyPr anchor="t">
            <a:normAutofit fontScale="90000"/>
          </a:bodyPr>
          <a:lstStyle/>
          <a:p>
            <a:r>
              <a:rPr lang="en-US" sz="3599" b="1"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Using Cards in Messaging Extensions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5" y="2005668"/>
            <a:ext cx="5652285" cy="2949778"/>
          </a:xfrm>
        </p:spPr>
        <p:txBody>
          <a:bodyPr/>
          <a:lstStyle/>
          <a:p>
            <a:pPr>
              <a:spcBef>
                <a:spcPts val="1199"/>
              </a:spcBef>
            </a:pPr>
            <a:r>
              <a:rPr lang="en-US" sz="1800" dirty="0">
                <a:latin typeface="+mj-lt"/>
              </a:rPr>
              <a:t>Respond with attachment layout of “List”</a:t>
            </a:r>
          </a:p>
          <a:p>
            <a:pPr>
              <a:spcBef>
                <a:spcPts val="1199"/>
              </a:spcBef>
            </a:pPr>
            <a:r>
              <a:rPr lang="en-US" sz="1800" dirty="0">
                <a:latin typeface="+mj-lt"/>
              </a:rPr>
              <a:t>Format each query result as a card</a:t>
            </a:r>
          </a:p>
          <a:p>
            <a:pPr marL="514251" lvl="1" indent="-285695">
              <a:spcBef>
                <a:spcPts val="400"/>
              </a:spcBef>
              <a:buFont typeface="Arial" panose="020B0604020202020204" pitchFamily="34" charset="0"/>
              <a:buChar char="•"/>
            </a:pPr>
            <a:r>
              <a:rPr lang="en-US" sz="1800" dirty="0">
                <a:latin typeface="+mj-lt"/>
              </a:rPr>
              <a:t>Adaptive Card</a:t>
            </a:r>
          </a:p>
          <a:p>
            <a:pPr marL="514251" lvl="1" indent="-285695">
              <a:spcBef>
                <a:spcPts val="400"/>
              </a:spcBef>
              <a:buFont typeface="Arial" panose="020B0604020202020204" pitchFamily="34" charset="0"/>
              <a:buChar char="•"/>
            </a:pPr>
            <a:r>
              <a:rPr lang="en-US" sz="1800" dirty="0">
                <a:latin typeface="+mj-lt"/>
              </a:rPr>
              <a:t>Hero Card</a:t>
            </a:r>
          </a:p>
          <a:p>
            <a:pPr marL="514251" lvl="1" indent="-285695">
              <a:spcBef>
                <a:spcPts val="400"/>
              </a:spcBef>
              <a:buFont typeface="Arial" panose="020B0604020202020204" pitchFamily="34" charset="0"/>
              <a:buChar char="•"/>
            </a:pPr>
            <a:r>
              <a:rPr lang="en-US" sz="1800" dirty="0">
                <a:latin typeface="+mj-lt"/>
              </a:rPr>
              <a:t>Thumbnail Card</a:t>
            </a:r>
          </a:p>
          <a:p>
            <a:pPr marL="514251" lvl="1" indent="-285695">
              <a:spcBef>
                <a:spcPts val="400"/>
              </a:spcBef>
              <a:buFont typeface="Arial" panose="020B0604020202020204" pitchFamily="34" charset="0"/>
              <a:buChar char="•"/>
            </a:pPr>
            <a:r>
              <a:rPr lang="en-US" sz="1800" dirty="0">
                <a:latin typeface="+mj-lt"/>
              </a:rPr>
              <a:t>O365Connector Card</a:t>
            </a:r>
            <a:br>
              <a:rPr lang="en-US" sz="1800" dirty="0">
                <a:latin typeface="+mj-lt"/>
              </a:rPr>
            </a:br>
            <a:endParaRPr lang="en-US" sz="1800" dirty="0">
              <a:latin typeface="+mj-lt"/>
            </a:endParaRPr>
          </a:p>
          <a:p>
            <a:pPr>
              <a:spcBef>
                <a:spcPts val="400"/>
              </a:spcBef>
            </a:pPr>
            <a:r>
              <a:rPr lang="en-US" sz="1800" dirty="0">
                <a:latin typeface="+mj-lt"/>
              </a:rPr>
              <a:t>Do not include actions</a:t>
            </a:r>
          </a:p>
          <a:p>
            <a:endParaRPr lang="en-US" sz="1800"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888054" y="1731783"/>
            <a:ext cx="2723423" cy="3732804"/>
          </a:xfrm>
          <a:prstGeom prst="rect">
            <a:avLst/>
          </a:prstGeom>
        </p:spPr>
      </p:pic>
    </p:spTree>
    <p:extLst>
      <p:ext uri="{BB962C8B-B14F-4D97-AF65-F5344CB8AC3E}">
        <p14:creationId xmlns:p14="http://schemas.microsoft.com/office/powerpoint/2010/main" val="35025971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D489-9471-49BD-99CC-A385B080364F}"/>
              </a:ext>
            </a:extLst>
          </p:cNvPr>
          <p:cNvSpPr>
            <a:spLocks noGrp="1"/>
          </p:cNvSpPr>
          <p:nvPr>
            <p:ph type="title"/>
          </p:nvPr>
        </p:nvSpPr>
        <p:spPr/>
        <p:txBody>
          <a:bodyPr/>
          <a:lstStyle/>
          <a:p>
            <a:r>
              <a:rPr lang="en-US" dirty="0"/>
              <a:t>Adaptive Cards support in Microsoft Teams</a:t>
            </a:r>
          </a:p>
        </p:txBody>
      </p:sp>
      <p:sp>
        <p:nvSpPr>
          <p:cNvPr id="4" name="Text Placeholder 3">
            <a:extLst>
              <a:ext uri="{FF2B5EF4-FFF2-40B4-BE49-F238E27FC236}">
                <a16:creationId xmlns:a16="http://schemas.microsoft.com/office/drawing/2014/main" id="{10AA4DF9-B238-47E0-932A-33199AA2FC41}"/>
              </a:ext>
            </a:extLst>
          </p:cNvPr>
          <p:cNvSpPr>
            <a:spLocks noGrp="1"/>
          </p:cNvSpPr>
          <p:nvPr>
            <p:ph type="body" sz="quarter" idx="10"/>
          </p:nvPr>
        </p:nvSpPr>
        <p:spPr>
          <a:xfrm>
            <a:off x="465955" y="1920029"/>
            <a:ext cx="11531551" cy="2134545"/>
          </a:xfrm>
        </p:spPr>
        <p:txBody>
          <a:bodyPr/>
          <a:lstStyle/>
          <a:p>
            <a:r>
              <a:rPr lang="en-US" dirty="0"/>
              <a:t>Microsoft Teams supports three action types for Adaptive cards:</a:t>
            </a:r>
          </a:p>
          <a:p>
            <a:pPr marL="342834" indent="-342834">
              <a:buFont typeface="Arial" panose="020B0604020202020204" pitchFamily="34" charset="0"/>
              <a:buChar char="•"/>
            </a:pPr>
            <a:r>
              <a:rPr lang="en-US" dirty="0" err="1"/>
              <a:t>Action.OpenUrl</a:t>
            </a:r>
            <a:endParaRPr lang="en-US" dirty="0"/>
          </a:p>
          <a:p>
            <a:pPr marL="342834" indent="-342834">
              <a:buFont typeface="Arial" panose="020B0604020202020204" pitchFamily="34" charset="0"/>
              <a:buChar char="•"/>
            </a:pPr>
            <a:r>
              <a:rPr lang="en-US" dirty="0" err="1"/>
              <a:t>Action.Submit</a:t>
            </a:r>
            <a:endParaRPr lang="en-US" dirty="0"/>
          </a:p>
          <a:p>
            <a:pPr marL="342834" indent="-342834">
              <a:buFont typeface="Arial" panose="020B0604020202020204" pitchFamily="34" charset="0"/>
              <a:buChar char="•"/>
            </a:pPr>
            <a:r>
              <a:rPr lang="en-US" dirty="0" err="1"/>
              <a:t>Action.ShowCard</a:t>
            </a:r>
            <a:br>
              <a:rPr lang="en-US" dirty="0"/>
            </a:br>
            <a:endParaRPr lang="en-US" dirty="0"/>
          </a:p>
          <a:p>
            <a:r>
              <a:rPr lang="en-US" dirty="0"/>
              <a:t>Actions other than these are not supported</a:t>
            </a:r>
          </a:p>
        </p:txBody>
      </p:sp>
    </p:spTree>
    <p:extLst>
      <p:ext uri="{BB962C8B-B14F-4D97-AF65-F5344CB8AC3E}">
        <p14:creationId xmlns:p14="http://schemas.microsoft.com/office/powerpoint/2010/main" val="13046085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Cards Demo</a:t>
            </a:r>
          </a:p>
        </p:txBody>
      </p:sp>
    </p:spTree>
    <p:extLst>
      <p:ext uri="{BB962C8B-B14F-4D97-AF65-F5344CB8AC3E}">
        <p14:creationId xmlns:p14="http://schemas.microsoft.com/office/powerpoint/2010/main" val="23737332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8324080"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Using Tabs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8292652"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Using Cards in Bots</a:t>
            </a:r>
          </a:p>
          <a:p>
            <a:pPr marL="0" indent="0">
              <a:buNone/>
            </a:pPr>
            <a:r>
              <a:rPr lang="en-US" dirty="0"/>
              <a:t>Using Cards in Messaging Extensions</a:t>
            </a:r>
          </a:p>
          <a:p>
            <a:pPr marL="0" indent="0">
              <a:buNone/>
            </a:pPr>
            <a:r>
              <a:rPr lang="en-US" dirty="0"/>
              <a:t>Adaptive Cards support in Microsoft Teams</a:t>
            </a:r>
          </a:p>
        </p:txBody>
      </p:sp>
    </p:spTree>
    <p:extLst>
      <p:ext uri="{BB962C8B-B14F-4D97-AF65-F5344CB8AC3E}">
        <p14:creationId xmlns:p14="http://schemas.microsoft.com/office/powerpoint/2010/main" val="10822567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6" y="2005668"/>
            <a:ext cx="4671683" cy="2383444"/>
          </a:xfrm>
        </p:spPr>
        <p:txBody>
          <a:bodyPr/>
          <a:lstStyle/>
          <a:p>
            <a:pPr>
              <a:spcBef>
                <a:spcPts val="1199"/>
              </a:spcBef>
            </a:pPr>
            <a:r>
              <a:rPr lang="en-US" sz="1599" dirty="0">
                <a:latin typeface="+mj-lt"/>
              </a:rPr>
              <a:t>A content page declared directly in manifest</a:t>
            </a:r>
          </a:p>
          <a:p>
            <a:pPr>
              <a:spcBef>
                <a:spcPts val="1199"/>
              </a:spcBef>
            </a:pPr>
            <a:r>
              <a:rPr lang="en-US" sz="1599" dirty="0">
                <a:latin typeface="+mj-lt"/>
              </a:rPr>
              <a:t>No Configuration </a:t>
            </a:r>
          </a:p>
          <a:p>
            <a:pPr>
              <a:spcBef>
                <a:spcPts val="1199"/>
              </a:spcBef>
            </a:pPr>
            <a:r>
              <a:rPr lang="en-US" sz="1599" dirty="0">
                <a:latin typeface="+mj-lt"/>
              </a:rPr>
              <a:t>Added in “personal” scope</a:t>
            </a:r>
          </a:p>
          <a:p>
            <a:pPr>
              <a:spcBef>
                <a:spcPts val="1199"/>
              </a:spcBef>
            </a:pPr>
            <a:r>
              <a:rPr lang="en-US" sz="1599" dirty="0">
                <a:latin typeface="+mj-lt"/>
              </a:rPr>
              <a:t>Accessed via the app bar or alongside bot conversation</a:t>
            </a:r>
          </a:p>
          <a:p>
            <a:endParaRPr lang="en-US" sz="1800"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440110" y="2005668"/>
            <a:ext cx="5557396" cy="2729677"/>
          </a:xfrm>
          <a:prstGeom prst="rect">
            <a:avLst/>
          </a:prstGeom>
        </p:spPr>
      </p:pic>
    </p:spTree>
    <p:extLst>
      <p:ext uri="{BB962C8B-B14F-4D97-AF65-F5344CB8AC3E}">
        <p14:creationId xmlns:p14="http://schemas.microsoft.com/office/powerpoint/2010/main" val="2568223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248846" cy="2942846"/>
          </a:xfrm>
        </p:spPr>
        <p:txBody>
          <a:bodyPr/>
          <a:lstStyle/>
          <a:p>
            <a:r>
              <a:rPr lang="en-US" sz="2000" dirty="0" err="1">
                <a:latin typeface="+mj-lt"/>
              </a:rPr>
              <a:t>staticTabs</a:t>
            </a:r>
            <a:r>
              <a:rPr lang="en-US" sz="2000" dirty="0">
                <a:latin typeface="+mj-lt"/>
              </a:rPr>
              <a:t> node</a:t>
            </a:r>
            <a:br>
              <a:rPr lang="en-US" sz="2000" dirty="0">
                <a:latin typeface="+mj-lt"/>
              </a:rPr>
            </a:br>
            <a:endParaRPr lang="en-US" sz="2000" dirty="0">
              <a:latin typeface="+mj-lt"/>
            </a:endParaRPr>
          </a:p>
          <a:p>
            <a:r>
              <a:rPr lang="en-US" sz="1800" b="0" dirty="0" err="1">
                <a:solidFill>
                  <a:schemeClr val="tx1"/>
                </a:solidFill>
                <a:latin typeface="Consolas" panose="020B0609020204030204" pitchFamily="49" charset="0"/>
              </a:rPr>
              <a:t>contentUrl</a:t>
            </a:r>
            <a:r>
              <a:rPr lang="en-US" sz="1599" b="0" dirty="0">
                <a:solidFill>
                  <a:schemeClr val="tx1"/>
                </a:solidFill>
              </a:rPr>
              <a:t> </a:t>
            </a:r>
            <a:r>
              <a:rPr lang="en-US" sz="1800" b="0" dirty="0">
                <a:solidFill>
                  <a:schemeClr val="tx1"/>
                </a:solidFill>
                <a:latin typeface="+mj-lt"/>
              </a:rPr>
              <a:t>is hosted in IFRAME in Teams</a:t>
            </a:r>
            <a:br>
              <a:rPr lang="en-US" sz="1599" b="0" dirty="0">
                <a:solidFill>
                  <a:schemeClr val="tx1"/>
                </a:solidFill>
              </a:rPr>
            </a:br>
            <a:endParaRPr lang="en-US" sz="1599" b="0" dirty="0">
              <a:solidFill>
                <a:schemeClr val="tx1"/>
              </a:solidFill>
            </a:endParaRPr>
          </a:p>
          <a:p>
            <a:r>
              <a:rPr lang="en-US" sz="1800" b="0" dirty="0" err="1">
                <a:solidFill>
                  <a:schemeClr val="tx1"/>
                </a:solidFill>
                <a:latin typeface="Consolas" panose="020B0609020204030204" pitchFamily="49" charset="0"/>
              </a:rPr>
              <a:t>websiteUrl</a:t>
            </a:r>
            <a:r>
              <a:rPr lang="en-US" sz="1599" b="0" dirty="0">
                <a:solidFill>
                  <a:schemeClr val="tx1"/>
                </a:solidFill>
              </a:rPr>
              <a:t> </a:t>
            </a:r>
            <a:r>
              <a:rPr lang="en-US" sz="1800" b="0" dirty="0">
                <a:solidFill>
                  <a:schemeClr val="tx1"/>
                </a:solidFill>
                <a:latin typeface="+mj-lt"/>
              </a:rPr>
              <a:t>is used as target for link</a:t>
            </a:r>
            <a:endParaRPr lang="en-US" sz="1599" b="0" dirty="0">
              <a:solidFill>
                <a:schemeClr val="tx1"/>
              </a:solidFill>
              <a:latin typeface="+mj-lt"/>
            </a:endParaRPr>
          </a:p>
          <a:p>
            <a:pPr marL="285695" indent="-285695">
              <a:buFont typeface="Arial" panose="020B0604020202020204" pitchFamily="34" charset="0"/>
              <a:buChar char="•"/>
            </a:pPr>
            <a:endParaRPr lang="en-US" sz="1599" b="0" dirty="0">
              <a:solidFill>
                <a:schemeClr val="tx1"/>
              </a:solidFill>
            </a:endParaRPr>
          </a:p>
          <a:p>
            <a:r>
              <a:rPr lang="en-US" sz="2000" dirty="0" err="1">
                <a:latin typeface="+mj-lt"/>
              </a:rPr>
              <a:t>validDomains</a:t>
            </a:r>
            <a:r>
              <a:rPr lang="en-US" sz="2000" dirty="0">
                <a:latin typeface="+mj-lt"/>
              </a:rPr>
              <a:t> node</a:t>
            </a:r>
            <a:br>
              <a:rPr lang="en-US" sz="2400" dirty="0"/>
            </a:br>
            <a:endParaRPr lang="en-US" sz="2400" dirty="0"/>
          </a:p>
          <a:p>
            <a:r>
              <a:rPr lang="en-US" sz="1800" b="0" dirty="0">
                <a:solidFill>
                  <a:schemeClr val="tx1"/>
                </a:solidFill>
                <a:latin typeface="+mj-lt"/>
              </a:rPr>
              <a:t>A list of valid domains from which the extension expects to load any content.</a:t>
            </a:r>
            <a:endParaRPr lang="en-US" sz="1800"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76595" y="1176455"/>
            <a:ext cx="6725162" cy="3401015"/>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13674721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65955" y="5025808"/>
            <a:ext cx="5526316" cy="1615598"/>
          </a:xfrm>
        </p:spPr>
        <p:txBody>
          <a:bodyPr/>
          <a:lstStyle/>
          <a:p>
            <a:r>
              <a:rPr lang="en-US" sz="1800"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460520" y="5025807"/>
            <a:ext cx="5536986" cy="2011992"/>
          </a:xfrm>
        </p:spPr>
        <p:txBody>
          <a:bodyPr/>
          <a:lstStyle/>
          <a:p>
            <a:r>
              <a:rPr lang="en-US" sz="1800"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400"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89377" y="1872048"/>
            <a:ext cx="2679468" cy="2710676"/>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867631" y="1872048"/>
            <a:ext cx="3214153" cy="2710676"/>
          </a:xfrm>
          <a:prstGeom prst="rect">
            <a:avLst/>
          </a:prstGeom>
        </p:spPr>
      </p:pic>
    </p:spTree>
    <p:extLst>
      <p:ext uri="{BB962C8B-B14F-4D97-AF65-F5344CB8AC3E}">
        <p14:creationId xmlns:p14="http://schemas.microsoft.com/office/powerpoint/2010/main" val="3082471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0"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Tabs Demo</a:t>
            </a:r>
          </a:p>
        </p:txBody>
      </p:sp>
    </p:spTree>
    <p:extLst>
      <p:ext uri="{BB962C8B-B14F-4D97-AF65-F5344CB8AC3E}">
        <p14:creationId xmlns:p14="http://schemas.microsoft.com/office/powerpoint/2010/main" val="2426856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1488" y="1308753"/>
            <a:ext cx="4414322" cy="2482279"/>
          </a:xfrm>
          <a:prstGeom prst="rect">
            <a:avLst/>
          </a:prstGeom>
          <a:blipFill>
            <a:blip r:embed="rId2" cstate="print"/>
            <a:stretch>
              <a:fillRect/>
            </a:stretch>
          </a:blipFill>
        </p:spPr>
        <p:txBody>
          <a:bodyPr wrap="square" lIns="0" tIns="0" rIns="0" bIns="0" rtlCol="0"/>
          <a:lstStyle/>
          <a:p>
            <a:endParaRPr sz="1836"/>
          </a:p>
        </p:txBody>
      </p:sp>
      <p:sp>
        <p:nvSpPr>
          <p:cNvPr id="4" name="object 4"/>
          <p:cNvSpPr txBox="1">
            <a:spLocks noGrp="1"/>
          </p:cNvSpPr>
          <p:nvPr>
            <p:ph type="title" idx="4294967295"/>
          </p:nvPr>
        </p:nvSpPr>
        <p:spPr>
          <a:xfrm>
            <a:off x="180975" y="7938"/>
            <a:ext cx="12255500" cy="505522"/>
          </a:xfrm>
          <a:prstGeom prst="rect">
            <a:avLst/>
          </a:prstGeom>
        </p:spPr>
        <p:txBody>
          <a:bodyPr vert="horz" wrap="square" lIns="0" tIns="12953" rIns="0" bIns="0" rtlCol="0" anchor="t">
            <a:spAutoFit/>
          </a:bodyPr>
          <a:lstStyle/>
          <a:p>
            <a:pPr marL="12953">
              <a:lnSpc>
                <a:spcPct val="100000"/>
              </a:lnSpc>
              <a:spcBef>
                <a:spcPts val="102"/>
              </a:spcBef>
            </a:pPr>
            <a:r>
              <a:rPr lang="en-US" sz="3200" b="1" dirty="0"/>
              <a:t>Cross platform presence – Teams where you want it</a:t>
            </a:r>
          </a:p>
        </p:txBody>
      </p:sp>
      <p:sp>
        <p:nvSpPr>
          <p:cNvPr id="5" name="object 5"/>
          <p:cNvSpPr txBox="1"/>
          <p:nvPr/>
        </p:nvSpPr>
        <p:spPr>
          <a:xfrm>
            <a:off x="1214301" y="1180778"/>
            <a:ext cx="1238593" cy="268584"/>
          </a:xfrm>
          <a:prstGeom prst="rect">
            <a:avLst/>
          </a:prstGeom>
        </p:spPr>
        <p:txBody>
          <a:bodyPr vert="horz" wrap="square" lIns="0" tIns="12305" rIns="0" bIns="0" rtlCol="0">
            <a:spAutoFit/>
          </a:bodyPr>
          <a:lstStyle/>
          <a:p>
            <a:pPr>
              <a:lnSpc>
                <a:spcPct val="100000"/>
              </a:lnSpc>
            </a:pPr>
            <a:r>
              <a:rPr sz="1632" dirty="0">
                <a:latin typeface="Arial Black"/>
                <a:cs typeface="Arial Black"/>
              </a:rPr>
              <a:t>Desktop</a:t>
            </a:r>
          </a:p>
        </p:txBody>
      </p:sp>
      <p:sp>
        <p:nvSpPr>
          <p:cNvPr id="6" name="object 6"/>
          <p:cNvSpPr txBox="1"/>
          <p:nvPr/>
        </p:nvSpPr>
        <p:spPr>
          <a:xfrm>
            <a:off x="5015955" y="1180778"/>
            <a:ext cx="839343" cy="268584"/>
          </a:xfrm>
          <a:prstGeom prst="rect">
            <a:avLst/>
          </a:prstGeom>
        </p:spPr>
        <p:txBody>
          <a:bodyPr vert="horz" wrap="square" lIns="0" tIns="12305" rIns="0" bIns="0" rtlCol="0">
            <a:spAutoFit/>
          </a:bodyPr>
          <a:lstStyle/>
          <a:p>
            <a:pPr marL="12953">
              <a:spcBef>
                <a:spcPts val="97"/>
              </a:spcBef>
            </a:pPr>
            <a:r>
              <a:rPr sz="1632" dirty="0">
                <a:latin typeface="Arial Black"/>
              </a:rPr>
              <a:t>Mobile</a:t>
            </a:r>
          </a:p>
        </p:txBody>
      </p:sp>
      <p:sp>
        <p:nvSpPr>
          <p:cNvPr id="7" name="object 7"/>
          <p:cNvSpPr txBox="1"/>
          <p:nvPr/>
        </p:nvSpPr>
        <p:spPr>
          <a:xfrm>
            <a:off x="8784580" y="1180778"/>
            <a:ext cx="1176503" cy="268584"/>
          </a:xfrm>
          <a:prstGeom prst="rect">
            <a:avLst/>
          </a:prstGeom>
        </p:spPr>
        <p:txBody>
          <a:bodyPr vert="horz" wrap="square" lIns="0" tIns="12305" rIns="0" bIns="0" rtlCol="0">
            <a:spAutoFit/>
          </a:bodyPr>
          <a:lstStyle/>
          <a:p>
            <a:pPr marL="12953">
              <a:spcBef>
                <a:spcPts val="97"/>
              </a:spcBef>
            </a:pPr>
            <a:r>
              <a:rPr sz="1632" dirty="0">
                <a:latin typeface="Arial Black"/>
              </a:rPr>
              <a:t>Browsers</a:t>
            </a:r>
          </a:p>
        </p:txBody>
      </p:sp>
      <p:sp>
        <p:nvSpPr>
          <p:cNvPr id="8" name="object 8"/>
          <p:cNvSpPr txBox="1"/>
          <p:nvPr/>
        </p:nvSpPr>
        <p:spPr>
          <a:xfrm>
            <a:off x="5044452" y="6283362"/>
            <a:ext cx="795691"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iPhone</a:t>
            </a:r>
          </a:p>
        </p:txBody>
      </p:sp>
      <p:sp>
        <p:nvSpPr>
          <p:cNvPr id="9" name="object 9"/>
          <p:cNvSpPr/>
          <p:nvPr/>
        </p:nvSpPr>
        <p:spPr>
          <a:xfrm>
            <a:off x="6614594" y="4122105"/>
            <a:ext cx="993222" cy="2050173"/>
          </a:xfrm>
          <a:prstGeom prst="rect">
            <a:avLst/>
          </a:prstGeom>
          <a:blipFill>
            <a:blip r:embed="rId3" cstate="print"/>
            <a:stretch>
              <a:fillRect/>
            </a:stretch>
          </a:blipFill>
        </p:spPr>
        <p:txBody>
          <a:bodyPr wrap="square" lIns="0" tIns="0" rIns="0" bIns="0" rtlCol="0"/>
          <a:lstStyle/>
          <a:p>
            <a:endParaRPr sz="1836"/>
          </a:p>
        </p:txBody>
      </p:sp>
      <p:sp>
        <p:nvSpPr>
          <p:cNvPr id="10" name="object 10"/>
          <p:cNvSpPr/>
          <p:nvPr/>
        </p:nvSpPr>
        <p:spPr>
          <a:xfrm>
            <a:off x="6664333" y="4328833"/>
            <a:ext cx="889081" cy="1579208"/>
          </a:xfrm>
          <a:prstGeom prst="rect">
            <a:avLst/>
          </a:prstGeom>
          <a:blipFill>
            <a:blip r:embed="rId4" cstate="print"/>
            <a:stretch>
              <a:fillRect/>
            </a:stretch>
          </a:blipFill>
        </p:spPr>
        <p:txBody>
          <a:bodyPr wrap="square" lIns="0" tIns="0" rIns="0" bIns="0" rtlCol="0"/>
          <a:lstStyle/>
          <a:p>
            <a:endParaRPr sz="1836"/>
          </a:p>
        </p:txBody>
      </p:sp>
      <p:sp>
        <p:nvSpPr>
          <p:cNvPr id="11" name="object 11"/>
          <p:cNvSpPr txBox="1"/>
          <p:nvPr/>
        </p:nvSpPr>
        <p:spPr>
          <a:xfrm>
            <a:off x="6591407" y="6285227"/>
            <a:ext cx="880792"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Android</a:t>
            </a:r>
          </a:p>
        </p:txBody>
      </p:sp>
      <p:sp>
        <p:nvSpPr>
          <p:cNvPr id="12" name="object 12"/>
          <p:cNvSpPr/>
          <p:nvPr/>
        </p:nvSpPr>
        <p:spPr>
          <a:xfrm>
            <a:off x="5030722" y="1576100"/>
            <a:ext cx="2659474" cy="1880749"/>
          </a:xfrm>
          <a:prstGeom prst="rect">
            <a:avLst/>
          </a:prstGeom>
          <a:blipFill>
            <a:blip r:embed="rId5" cstate="print"/>
            <a:stretch>
              <a:fillRect/>
            </a:stretch>
          </a:blipFill>
        </p:spPr>
        <p:txBody>
          <a:bodyPr wrap="square" lIns="0" tIns="0" rIns="0" bIns="0" rtlCol="0"/>
          <a:lstStyle/>
          <a:p>
            <a:endParaRPr sz="1836"/>
          </a:p>
        </p:txBody>
      </p:sp>
      <p:sp>
        <p:nvSpPr>
          <p:cNvPr id="13" name="object 13"/>
          <p:cNvSpPr/>
          <p:nvPr/>
        </p:nvSpPr>
        <p:spPr>
          <a:xfrm>
            <a:off x="5273199" y="1700445"/>
            <a:ext cx="2182291" cy="1636719"/>
          </a:xfrm>
          <a:prstGeom prst="rect">
            <a:avLst/>
          </a:prstGeom>
          <a:blipFill>
            <a:blip r:embed="rId6" cstate="print"/>
            <a:stretch>
              <a:fillRect/>
            </a:stretch>
          </a:blipFill>
        </p:spPr>
        <p:txBody>
          <a:bodyPr wrap="square" lIns="0" tIns="0" rIns="0" bIns="0" rtlCol="0"/>
          <a:lstStyle/>
          <a:p>
            <a:endParaRPr sz="1836"/>
          </a:p>
        </p:txBody>
      </p:sp>
      <p:sp>
        <p:nvSpPr>
          <p:cNvPr id="14" name="object 14"/>
          <p:cNvSpPr txBox="1"/>
          <p:nvPr/>
        </p:nvSpPr>
        <p:spPr>
          <a:xfrm>
            <a:off x="5036161" y="3609303"/>
            <a:ext cx="819137" cy="237848"/>
          </a:xfrm>
          <a:prstGeom prst="rect">
            <a:avLst/>
          </a:prstGeom>
        </p:spPr>
        <p:txBody>
          <a:bodyPr vert="horz" wrap="square" lIns="0" tIns="13600" rIns="0" bIns="0" rtlCol="0">
            <a:spAutoFit/>
          </a:bodyPr>
          <a:lstStyle/>
          <a:p>
            <a:pPr marL="12953">
              <a:spcBef>
                <a:spcPts val="107"/>
              </a:spcBef>
            </a:pPr>
            <a:r>
              <a:rPr sz="1428" dirty="0">
                <a:latin typeface="Arial Black"/>
                <a:cs typeface="Arial Black"/>
              </a:rPr>
              <a:t>iPad</a:t>
            </a:r>
          </a:p>
        </p:txBody>
      </p:sp>
      <p:sp>
        <p:nvSpPr>
          <p:cNvPr id="15" name="object 15"/>
          <p:cNvSpPr/>
          <p:nvPr/>
        </p:nvSpPr>
        <p:spPr>
          <a:xfrm>
            <a:off x="7909357" y="1327405"/>
            <a:ext cx="4423648" cy="2488496"/>
          </a:xfrm>
          <a:prstGeom prst="rect">
            <a:avLst/>
          </a:prstGeom>
          <a:blipFill>
            <a:blip r:embed="rId7" cstate="print"/>
            <a:stretch>
              <a:fillRect/>
            </a:stretch>
          </a:blipFill>
        </p:spPr>
        <p:txBody>
          <a:bodyPr wrap="square" lIns="0" tIns="0" rIns="0" bIns="0" rtlCol="0"/>
          <a:lstStyle/>
          <a:p>
            <a:endParaRPr sz="1836"/>
          </a:p>
        </p:txBody>
      </p:sp>
      <p:sp>
        <p:nvSpPr>
          <p:cNvPr id="16" name="object 16"/>
          <p:cNvSpPr/>
          <p:nvPr/>
        </p:nvSpPr>
        <p:spPr>
          <a:xfrm>
            <a:off x="9368881" y="4743841"/>
            <a:ext cx="592203" cy="593756"/>
          </a:xfrm>
          <a:prstGeom prst="rect">
            <a:avLst/>
          </a:prstGeom>
          <a:blipFill>
            <a:blip r:embed="rId8" cstate="print"/>
            <a:stretch>
              <a:fillRect/>
            </a:stretch>
          </a:blipFill>
        </p:spPr>
        <p:txBody>
          <a:bodyPr wrap="square" lIns="0" tIns="0" rIns="0" bIns="0" rtlCol="0"/>
          <a:lstStyle/>
          <a:p>
            <a:endParaRPr sz="1836"/>
          </a:p>
        </p:txBody>
      </p:sp>
      <p:sp>
        <p:nvSpPr>
          <p:cNvPr id="17" name="object 17"/>
          <p:cNvSpPr/>
          <p:nvPr/>
        </p:nvSpPr>
        <p:spPr>
          <a:xfrm>
            <a:off x="9270958" y="3711760"/>
            <a:ext cx="690125" cy="772505"/>
          </a:xfrm>
          <a:prstGeom prst="rect">
            <a:avLst/>
          </a:prstGeom>
          <a:blipFill>
            <a:blip r:embed="rId9" cstate="print"/>
            <a:stretch>
              <a:fillRect/>
            </a:stretch>
          </a:blipFill>
        </p:spPr>
        <p:txBody>
          <a:bodyPr wrap="square" lIns="0" tIns="0" rIns="0" bIns="0" rtlCol="0"/>
          <a:lstStyle/>
          <a:p>
            <a:endParaRPr sz="1836"/>
          </a:p>
        </p:txBody>
      </p:sp>
      <p:sp>
        <p:nvSpPr>
          <p:cNvPr id="18" name="object 18"/>
          <p:cNvSpPr/>
          <p:nvPr/>
        </p:nvSpPr>
        <p:spPr>
          <a:xfrm>
            <a:off x="9387533" y="5715303"/>
            <a:ext cx="592203" cy="593757"/>
          </a:xfrm>
          <a:prstGeom prst="rect">
            <a:avLst/>
          </a:prstGeom>
          <a:blipFill>
            <a:blip r:embed="rId10" cstate="print"/>
            <a:stretch>
              <a:fillRect/>
            </a:stretch>
          </a:blipFill>
        </p:spPr>
        <p:txBody>
          <a:bodyPr wrap="square" lIns="0" tIns="0" rIns="0" bIns="0" rtlCol="0"/>
          <a:lstStyle/>
          <a:p>
            <a:endParaRPr sz="1836"/>
          </a:p>
        </p:txBody>
      </p:sp>
      <p:sp>
        <p:nvSpPr>
          <p:cNvPr id="19" name="object 19"/>
          <p:cNvSpPr/>
          <p:nvPr/>
        </p:nvSpPr>
        <p:spPr>
          <a:xfrm>
            <a:off x="698522" y="4018521"/>
            <a:ext cx="3665130" cy="2381247"/>
          </a:xfrm>
          <a:prstGeom prst="rect">
            <a:avLst/>
          </a:prstGeom>
          <a:blipFill>
            <a:blip r:embed="rId11" cstate="print"/>
            <a:stretch>
              <a:fillRect/>
            </a:stretch>
          </a:blipFill>
        </p:spPr>
        <p:txBody>
          <a:bodyPr wrap="square" lIns="0" tIns="0" rIns="0" bIns="0" rtlCol="0"/>
          <a:lstStyle/>
          <a:p>
            <a:endParaRPr sz="1836"/>
          </a:p>
        </p:txBody>
      </p:sp>
      <p:sp>
        <p:nvSpPr>
          <p:cNvPr id="20" name="object 20"/>
          <p:cNvSpPr/>
          <p:nvPr/>
        </p:nvSpPr>
        <p:spPr>
          <a:xfrm>
            <a:off x="1202386" y="6151027"/>
            <a:ext cx="284443" cy="285998"/>
          </a:xfrm>
          <a:prstGeom prst="rect">
            <a:avLst/>
          </a:prstGeom>
          <a:blipFill>
            <a:blip r:embed="rId12" cstate="print"/>
            <a:stretch>
              <a:fillRect/>
            </a:stretch>
          </a:blipFill>
        </p:spPr>
        <p:txBody>
          <a:bodyPr wrap="square" lIns="0" tIns="0" rIns="0" bIns="0" rtlCol="0"/>
          <a:lstStyle/>
          <a:p>
            <a:endParaRPr sz="1836"/>
          </a:p>
        </p:txBody>
      </p:sp>
      <p:sp>
        <p:nvSpPr>
          <p:cNvPr id="21" name="object 21"/>
          <p:cNvSpPr txBox="1"/>
          <p:nvPr/>
        </p:nvSpPr>
        <p:spPr>
          <a:xfrm>
            <a:off x="1596668" y="6183149"/>
            <a:ext cx="1254417"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OS X 10.10+</a:t>
            </a:r>
          </a:p>
        </p:txBody>
      </p:sp>
      <p:sp>
        <p:nvSpPr>
          <p:cNvPr id="22" name="object 22"/>
          <p:cNvSpPr/>
          <p:nvPr/>
        </p:nvSpPr>
        <p:spPr>
          <a:xfrm>
            <a:off x="1236581" y="3599849"/>
            <a:ext cx="270454" cy="272009"/>
          </a:xfrm>
          <a:prstGeom prst="rect">
            <a:avLst/>
          </a:prstGeom>
          <a:blipFill>
            <a:blip r:embed="rId13" cstate="print"/>
            <a:stretch>
              <a:fillRect/>
            </a:stretch>
          </a:blipFill>
        </p:spPr>
        <p:txBody>
          <a:bodyPr wrap="square" lIns="0" tIns="0" rIns="0" bIns="0" rtlCol="0"/>
          <a:lstStyle/>
          <a:p>
            <a:endParaRPr sz="1836"/>
          </a:p>
        </p:txBody>
      </p:sp>
      <p:sp>
        <p:nvSpPr>
          <p:cNvPr id="23" name="object 23"/>
          <p:cNvSpPr txBox="1"/>
          <p:nvPr/>
        </p:nvSpPr>
        <p:spPr>
          <a:xfrm>
            <a:off x="1604441" y="3612023"/>
            <a:ext cx="1561076" cy="269892"/>
          </a:xfrm>
          <a:prstGeom prst="rect">
            <a:avLst/>
          </a:prstGeom>
        </p:spPr>
        <p:txBody>
          <a:bodyPr vert="horz" wrap="square" lIns="0" tIns="13600" rIns="0" bIns="0" rtlCol="0">
            <a:spAutoFit/>
          </a:bodyPr>
          <a:lstStyle/>
          <a:p>
            <a:pPr marL="12953">
              <a:spcBef>
                <a:spcPts val="107"/>
              </a:spcBef>
            </a:pPr>
            <a:r>
              <a:rPr sz="1632" dirty="0">
                <a:latin typeface="Arial Black"/>
              </a:rPr>
              <a:t>Windows</a:t>
            </a:r>
            <a:r>
              <a:rPr sz="1428" spc="-199" dirty="0">
                <a:latin typeface="Arial Black"/>
                <a:cs typeface="Arial Black"/>
              </a:rPr>
              <a:t> </a:t>
            </a:r>
            <a:r>
              <a:rPr sz="1428" spc="-122" dirty="0">
                <a:latin typeface="Arial Black"/>
                <a:cs typeface="Arial Black"/>
              </a:rPr>
              <a:t>7+</a:t>
            </a:r>
            <a:endParaRPr sz="1428" dirty="0">
              <a:latin typeface="Arial Black"/>
              <a:cs typeface="Arial Black"/>
            </a:endParaRPr>
          </a:p>
        </p:txBody>
      </p:sp>
      <p:sp>
        <p:nvSpPr>
          <p:cNvPr id="24" name="object 24"/>
          <p:cNvSpPr txBox="1"/>
          <p:nvPr/>
        </p:nvSpPr>
        <p:spPr>
          <a:xfrm>
            <a:off x="10449925" y="3990376"/>
            <a:ext cx="573550" cy="237194"/>
          </a:xfrm>
          <a:prstGeom prst="rect">
            <a:avLst/>
          </a:prstGeom>
        </p:spPr>
        <p:txBody>
          <a:bodyPr vert="horz" wrap="square" lIns="0" tIns="12953" rIns="0" bIns="0" rtlCol="0">
            <a:spAutoFit/>
          </a:bodyPr>
          <a:lstStyle/>
          <a:p>
            <a:pPr marL="12953">
              <a:spcBef>
                <a:spcPts val="102"/>
              </a:spcBef>
            </a:pPr>
            <a:r>
              <a:rPr sz="1428" dirty="0">
                <a:latin typeface="Arial Black"/>
              </a:rPr>
              <a:t>Edge</a:t>
            </a:r>
          </a:p>
        </p:txBody>
      </p:sp>
      <p:sp>
        <p:nvSpPr>
          <p:cNvPr id="25" name="object 25"/>
          <p:cNvSpPr txBox="1"/>
          <p:nvPr/>
        </p:nvSpPr>
        <p:spPr>
          <a:xfrm>
            <a:off x="10445520" y="4881400"/>
            <a:ext cx="914261" cy="237194"/>
          </a:xfrm>
          <a:prstGeom prst="rect">
            <a:avLst/>
          </a:prstGeom>
        </p:spPr>
        <p:txBody>
          <a:bodyPr vert="horz" wrap="square" lIns="0" tIns="12953" rIns="0" bIns="0" rtlCol="0">
            <a:spAutoFit/>
          </a:bodyPr>
          <a:lstStyle/>
          <a:p>
            <a:pPr marL="12953">
              <a:spcBef>
                <a:spcPts val="102"/>
              </a:spcBef>
            </a:pPr>
            <a:r>
              <a:rPr sz="1428" dirty="0">
                <a:latin typeface="Arial Black"/>
              </a:rPr>
              <a:t>Chrome</a:t>
            </a:r>
          </a:p>
        </p:txBody>
      </p:sp>
      <p:sp>
        <p:nvSpPr>
          <p:cNvPr id="26" name="object 26"/>
          <p:cNvSpPr txBox="1"/>
          <p:nvPr/>
        </p:nvSpPr>
        <p:spPr>
          <a:xfrm>
            <a:off x="10445519" y="5910010"/>
            <a:ext cx="738959" cy="237194"/>
          </a:xfrm>
          <a:prstGeom prst="rect">
            <a:avLst/>
          </a:prstGeom>
        </p:spPr>
        <p:txBody>
          <a:bodyPr vert="horz" wrap="square" lIns="0" tIns="12953" rIns="0" bIns="0" rtlCol="0">
            <a:spAutoFit/>
          </a:bodyPr>
          <a:lstStyle/>
          <a:p>
            <a:pPr marL="12953">
              <a:spcBef>
                <a:spcPts val="102"/>
              </a:spcBef>
            </a:pPr>
            <a:r>
              <a:rPr sz="1428" dirty="0">
                <a:latin typeface="Arial Black"/>
                <a:cs typeface="Arial Black"/>
              </a:rPr>
              <a:t>Firefox</a:t>
            </a:r>
          </a:p>
        </p:txBody>
      </p:sp>
      <p:sp>
        <p:nvSpPr>
          <p:cNvPr id="27" name="object 27"/>
          <p:cNvSpPr/>
          <p:nvPr/>
        </p:nvSpPr>
        <p:spPr>
          <a:xfrm>
            <a:off x="5027613" y="4098791"/>
            <a:ext cx="1052287" cy="2127890"/>
          </a:xfrm>
          <a:prstGeom prst="rect">
            <a:avLst/>
          </a:prstGeom>
          <a:blipFill>
            <a:blip r:embed="rId14" cstate="print"/>
            <a:stretch>
              <a:fillRect/>
            </a:stretch>
          </a:blipFill>
        </p:spPr>
        <p:txBody>
          <a:bodyPr wrap="square" lIns="0" tIns="0" rIns="0" bIns="0" rtlCol="0"/>
          <a:lstStyle/>
          <a:p>
            <a:endParaRPr sz="1836"/>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298" y="4860091"/>
            <a:ext cx="2401453" cy="1240362"/>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4954" y="4851567"/>
            <a:ext cx="2403008" cy="1241917"/>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700" y="4855830"/>
            <a:ext cx="2441866" cy="1240362"/>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741" y="4851567"/>
            <a:ext cx="2532018" cy="1241917"/>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69680" y="4858939"/>
            <a:ext cx="2403008" cy="1240362"/>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8427" y="4811932"/>
            <a:ext cx="11477497" cy="1282330"/>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855" y="1032425"/>
            <a:ext cx="2797810" cy="3657876"/>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855" y="1032425"/>
            <a:ext cx="2797810" cy="3657876"/>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085993" y="1073928"/>
            <a:ext cx="2797175" cy="781050"/>
          </a:xfrm>
          <a:prstGeom prst="rect">
            <a:avLst/>
          </a:prstGeom>
        </p:spPr>
        <p:txBody>
          <a:bodyPr vert="horz" wrap="square" lIns="0" tIns="12305" rIns="0" bIns="0" rtlCol="0" anchor="t">
            <a:spAutoFit/>
          </a:bodyPr>
          <a:lstStyle/>
          <a:p>
            <a:pPr marL="378220" marR="370448" indent="1295" algn="ctr">
              <a:lnSpc>
                <a:spcPct val="100000"/>
              </a:lnSpc>
              <a:spcBef>
                <a:spcPts val="97"/>
              </a:spcBef>
            </a:pPr>
            <a:r>
              <a:rPr sz="1632" b="1" spc="-112" dirty="0">
                <a:solidFill>
                  <a:schemeClr val="bg1"/>
                </a:solidFill>
                <a:latin typeface="Arial"/>
                <a:cs typeface="Arial"/>
              </a:rPr>
              <a:t>STANDALONE </a:t>
            </a:r>
            <a:r>
              <a:rPr sz="1632" b="1" spc="-122" dirty="0">
                <a:solidFill>
                  <a:schemeClr val="bg1"/>
                </a:solidFill>
                <a:latin typeface="Arial"/>
                <a:cs typeface="Arial"/>
              </a:rPr>
              <a:t>WEB,  </a:t>
            </a:r>
            <a:r>
              <a:rPr sz="1632" b="1" spc="-112" dirty="0">
                <a:solidFill>
                  <a:schemeClr val="bg1"/>
                </a:solidFill>
                <a:latin typeface="Arial"/>
                <a:cs typeface="Arial"/>
              </a:rPr>
              <a:t>DEVICE, </a:t>
            </a:r>
            <a:r>
              <a:rPr sz="1632" b="1" spc="-15" dirty="0">
                <a:solidFill>
                  <a:schemeClr val="bg1"/>
                </a:solidFill>
                <a:latin typeface="Arial"/>
                <a:cs typeface="Arial"/>
              </a:rPr>
              <a:t>AND </a:t>
            </a:r>
            <a:r>
              <a:rPr sz="1632" b="1" spc="-153" dirty="0">
                <a:solidFill>
                  <a:schemeClr val="bg1"/>
                </a:solidFill>
                <a:latin typeface="Arial"/>
                <a:cs typeface="Arial"/>
              </a:rPr>
              <a:t>SERVICE  </a:t>
            </a:r>
            <a:r>
              <a:rPr sz="1632" b="1" spc="-148" dirty="0">
                <a:solidFill>
                  <a:schemeClr val="bg1"/>
                </a:solidFill>
                <a:latin typeface="Arial"/>
                <a:cs typeface="Arial"/>
              </a:rPr>
              <a:t>APPS</a:t>
            </a:r>
            <a:endParaRPr sz="1632" dirty="0">
              <a:solidFill>
                <a:schemeClr val="bg1"/>
              </a:solidFill>
              <a:latin typeface="Arial"/>
              <a:cs typeface="Arial"/>
            </a:endParaRPr>
          </a:p>
        </p:txBody>
      </p:sp>
      <p:sp>
        <p:nvSpPr>
          <p:cNvPr id="12" name="object 12"/>
          <p:cNvSpPr/>
          <p:nvPr/>
        </p:nvSpPr>
        <p:spPr>
          <a:xfrm>
            <a:off x="3399443" y="4689785"/>
            <a:ext cx="677433" cy="312811"/>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2891" y="4971898"/>
            <a:ext cx="230560" cy="360736"/>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993" y="4975005"/>
            <a:ext cx="227322" cy="357498"/>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488" y="4689785"/>
            <a:ext cx="437804" cy="309572"/>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8427" y="1032425"/>
            <a:ext cx="8476328" cy="3657876"/>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170" y="2298433"/>
            <a:ext cx="980788" cy="687018"/>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2680" y="3018482"/>
            <a:ext cx="1255737" cy="187816"/>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3809" y="1895990"/>
            <a:ext cx="1087518" cy="131600"/>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0477" y="2149218"/>
            <a:ext cx="1599674" cy="165149"/>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0477" y="2313977"/>
            <a:ext cx="1599674" cy="174215"/>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0477" y="2149218"/>
            <a:ext cx="1599674" cy="2284878"/>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6851" y="2272011"/>
            <a:ext cx="7383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523" y="2231598"/>
            <a:ext cx="48573" cy="53106"/>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448" y="2183802"/>
            <a:ext cx="106212" cy="141779"/>
          </a:xfrm>
          <a:prstGeom prst="rect">
            <a:avLst/>
          </a:prstGeom>
        </p:spPr>
        <p:txBody>
          <a:bodyPr vert="horz" wrap="square" lIns="0" tIns="13600"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138" y="2290663"/>
            <a:ext cx="113985"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286" y="2585209"/>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286" y="2776393"/>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286" y="2967576"/>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286" y="3157205"/>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287" y="3539573"/>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287" y="334839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287" y="430120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287" y="411157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023" y="3687236"/>
            <a:ext cx="749321" cy="28625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8776" y="2722769"/>
            <a:ext cx="419672" cy="41967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071" y="2697252"/>
            <a:ext cx="212943" cy="21294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0894" y="2691941"/>
            <a:ext cx="1437634" cy="131600"/>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063" y="2920169"/>
            <a:ext cx="2058204" cy="1420925"/>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720" y="2951257"/>
            <a:ext cx="46630" cy="45335"/>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226" y="3028973"/>
            <a:ext cx="1919608" cy="1251243"/>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0870" y="4356378"/>
            <a:ext cx="2667634" cy="108804"/>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8967" y="3105913"/>
            <a:ext cx="1319893"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8967" y="3215494"/>
            <a:ext cx="1319893" cy="7124"/>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8967" y="3105914"/>
            <a:ext cx="1319893" cy="116575"/>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523" y="3101250"/>
            <a:ext cx="365270" cy="1105524"/>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523" y="3101250"/>
            <a:ext cx="365270" cy="1105524"/>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201" y="3286993"/>
            <a:ext cx="139891" cy="13678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092" y="3316525"/>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092" y="338802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754" y="3473514"/>
            <a:ext cx="1077675" cy="247399"/>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080" y="3487503"/>
            <a:ext cx="94814" cy="94814"/>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439" y="3529470"/>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439" y="361029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646" y="3789044"/>
            <a:ext cx="139891" cy="13678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538" y="3818577"/>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538" y="389007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754" y="3972457"/>
            <a:ext cx="1075732" cy="115280"/>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526" y="3986446"/>
            <a:ext cx="94814" cy="94814"/>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6885" y="4028413"/>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754" y="4095250"/>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526" y="4109238"/>
            <a:ext cx="94814" cy="94814"/>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6885" y="4151205"/>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332" y="1895990"/>
            <a:ext cx="512413" cy="131600"/>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178" y="2170978"/>
            <a:ext cx="1600969" cy="220846"/>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168" y="2144555"/>
            <a:ext cx="1600969" cy="2284878"/>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119" y="2282114"/>
            <a:ext cx="381461"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291" y="2558786"/>
            <a:ext cx="1344503" cy="380813"/>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291" y="3054619"/>
            <a:ext cx="326411" cy="367213"/>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292" y="3564444"/>
            <a:ext cx="834810" cy="733777"/>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830" y="3051511"/>
            <a:ext cx="326411" cy="1243471"/>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6006" y="3051511"/>
            <a:ext cx="328354" cy="367213"/>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7226" y="2293770"/>
            <a:ext cx="7383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454" y="2253359"/>
            <a:ext cx="48573" cy="53106"/>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178" y="2205951"/>
            <a:ext cx="1600969" cy="141779"/>
          </a:xfrm>
          <a:prstGeom prst="rect">
            <a:avLst/>
          </a:prstGeom>
        </p:spPr>
        <p:txBody>
          <a:bodyPr vert="horz" wrap="square" lIns="0" tIns="13600" rIns="0" bIns="0" rtlCol="0">
            <a:spAutoFit/>
          </a:bodyPr>
          <a:lstStyle/>
          <a:p>
            <a:pPr marR="5051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7651" y="1016105"/>
            <a:ext cx="8476328" cy="309572"/>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3868" y="1016105"/>
            <a:ext cx="8465317" cy="277543"/>
          </a:xfrm>
          <a:prstGeom prst="rect">
            <a:avLst/>
          </a:prstGeom>
          <a:solidFill>
            <a:srgbClr val="124548"/>
          </a:solidFill>
        </p:spPr>
        <p:txBody>
          <a:bodyPr vert="horz" wrap="square" lIns="0" tIns="29144" rIns="0" bIns="0" rtlCol="0">
            <a:spAutoFit/>
          </a:bodyPr>
          <a:lstStyle/>
          <a:p>
            <a:pPr algn="ctr">
              <a:spcBef>
                <a:spcPts val="229"/>
              </a:spcBef>
            </a:pPr>
            <a:r>
              <a:rPr sz="1581" b="1" spc="-82" dirty="0">
                <a:solidFill>
                  <a:srgbClr val="FFFFFF"/>
                </a:solidFill>
                <a:latin typeface="Arial"/>
                <a:cs typeface="Arial"/>
              </a:rPr>
              <a:t>EXTENSIONS</a:t>
            </a:r>
            <a:endParaRPr sz="1581">
              <a:latin typeface="Arial"/>
              <a:cs typeface="Arial"/>
            </a:endParaRPr>
          </a:p>
        </p:txBody>
      </p:sp>
      <p:sp>
        <p:nvSpPr>
          <p:cNvPr id="78" name="object 78"/>
          <p:cNvSpPr/>
          <p:nvPr/>
        </p:nvSpPr>
        <p:spPr>
          <a:xfrm>
            <a:off x="9267073" y="2453091"/>
            <a:ext cx="2504429" cy="2076985"/>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7073" y="2453090"/>
            <a:ext cx="2504429" cy="266622"/>
          </a:xfrm>
          <a:prstGeom prst="rect">
            <a:avLst/>
          </a:prstGeom>
          <a:ln w="10667">
            <a:solidFill>
              <a:srgbClr val="8D8D8D"/>
            </a:solidFill>
          </a:ln>
        </p:spPr>
        <p:txBody>
          <a:bodyPr vert="horz" wrap="square" lIns="0" tIns="42097" rIns="0" bIns="0" rtlCol="0">
            <a:spAutoFit/>
          </a:bodyPr>
          <a:lstStyle/>
          <a:p>
            <a:pPr marL="303094">
              <a:spcBef>
                <a:spcPts val="331"/>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925" y="3286993"/>
            <a:ext cx="2098358" cy="113155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282" y="5473949"/>
            <a:ext cx="225378" cy="326411"/>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5808" y="5432396"/>
            <a:ext cx="2236953" cy="389786"/>
          </a:xfrm>
          <a:prstGeom prst="rect">
            <a:avLst/>
          </a:prstGeom>
        </p:spPr>
        <p:txBody>
          <a:bodyPr vert="horz" wrap="square" lIns="0" tIns="12953" rIns="0" bIns="0" rtlCol="0">
            <a:spAutoFit/>
          </a:bodyPr>
          <a:lstStyle/>
          <a:p>
            <a:pPr marL="12953">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7"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388" y="3136223"/>
            <a:ext cx="306334" cy="1047883"/>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408" y="3109799"/>
            <a:ext cx="1313416" cy="106212"/>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596" y="3070940"/>
            <a:ext cx="306334" cy="1207851"/>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8800" y="3678687"/>
            <a:ext cx="751264" cy="287553"/>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220" y="5432396"/>
            <a:ext cx="3286131" cy="389786"/>
          </a:xfrm>
          <a:prstGeom prst="rect">
            <a:avLst/>
          </a:prstGeom>
        </p:spPr>
        <p:txBody>
          <a:bodyPr vert="horz" wrap="square" lIns="0" tIns="12953" rIns="0" bIns="0" rtlCol="0">
            <a:spAutoFit/>
          </a:bodyPr>
          <a:lstStyle/>
          <a:p>
            <a:pPr marL="12953">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361" y="5433535"/>
            <a:ext cx="466302" cy="466301"/>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179019" y="107500"/>
            <a:ext cx="12256573" cy="505522"/>
          </a:xfrm>
          <a:prstGeom prst="rect">
            <a:avLst/>
          </a:prstGeom>
        </p:spPr>
        <p:txBody>
          <a:bodyPr vert="horz" wrap="square" lIns="0" tIns="1295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3" defTabSz="932742">
              <a:lnSpc>
                <a:spcPct val="100000"/>
              </a:lnSpc>
              <a:spcBef>
                <a:spcPts val="102"/>
              </a:spcBef>
            </a:pPr>
            <a:r>
              <a:rPr lang="en-US" sz="3200" b="1" spc="-150" dirty="0">
                <a:ln w="3175">
                  <a:noFill/>
                </a:ln>
                <a:gradFill>
                  <a:gsLst>
                    <a:gs pos="1250">
                      <a:schemeClr val="tx1"/>
                    </a:gs>
                    <a:gs pos="100000">
                      <a:schemeClr val="tx1"/>
                    </a:gs>
                  </a:gsLst>
                  <a:lin ang="5400000" scaled="0"/>
                </a:gradFill>
                <a:ea typeface="+mn-ea"/>
                <a:cs typeface="Segoe UI" pitchFamily="34" charset="0"/>
              </a:rPr>
              <a:t>Conversation are Core to the Office 365 Platform</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p:nvPr/>
        </p:nvSpPr>
        <p:spPr>
          <a:xfrm>
            <a:off x="377031" y="4212651"/>
            <a:ext cx="3693497" cy="2143692"/>
          </a:xfrm>
          <a:custGeom>
            <a:avLst/>
            <a:gdLst/>
            <a:ahLst/>
            <a:cxnLst/>
            <a:rect l="l" t="t" r="r" b="b"/>
            <a:pathLst>
              <a:path w="3621404" h="2101850">
                <a:moveTo>
                  <a:pt x="3506596" y="0"/>
                </a:moveTo>
                <a:lnTo>
                  <a:pt x="114452" y="0"/>
                </a:lnTo>
                <a:lnTo>
                  <a:pt x="69903" y="8985"/>
                </a:lnTo>
                <a:lnTo>
                  <a:pt x="33523" y="33496"/>
                </a:lnTo>
                <a:lnTo>
                  <a:pt x="8994" y="69865"/>
                </a:lnTo>
                <a:lnTo>
                  <a:pt x="0" y="114426"/>
                </a:lnTo>
                <a:lnTo>
                  <a:pt x="0" y="1987143"/>
                </a:lnTo>
                <a:lnTo>
                  <a:pt x="8994" y="2031693"/>
                </a:lnTo>
                <a:lnTo>
                  <a:pt x="33523" y="2068073"/>
                </a:lnTo>
                <a:lnTo>
                  <a:pt x="69903" y="2092600"/>
                </a:lnTo>
                <a:lnTo>
                  <a:pt x="114452" y="2101594"/>
                </a:lnTo>
                <a:lnTo>
                  <a:pt x="3506596" y="2101594"/>
                </a:lnTo>
                <a:lnTo>
                  <a:pt x="3551158" y="2092600"/>
                </a:lnTo>
                <a:lnTo>
                  <a:pt x="3587527" y="2068073"/>
                </a:lnTo>
                <a:lnTo>
                  <a:pt x="3612038" y="2031693"/>
                </a:lnTo>
                <a:lnTo>
                  <a:pt x="3621024" y="1987143"/>
                </a:lnTo>
                <a:lnTo>
                  <a:pt x="3621024"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42" name="object 42"/>
          <p:cNvSpPr txBox="1"/>
          <p:nvPr/>
        </p:nvSpPr>
        <p:spPr>
          <a:xfrm>
            <a:off x="1099903" y="4338294"/>
            <a:ext cx="1932560" cy="398947"/>
          </a:xfrm>
          <a:prstGeom prst="rect">
            <a:avLst/>
          </a:prstGeom>
        </p:spPr>
        <p:txBody>
          <a:bodyPr vert="horz" wrap="square" lIns="0" tIns="12953" rIns="0" bIns="0" rtlCol="0">
            <a:spAutoFit/>
          </a:bodyPr>
          <a:lstStyle/>
          <a:p>
            <a:pPr marL="12953" defTabSz="932597">
              <a:spcBef>
                <a:spcPts val="102"/>
              </a:spcBef>
            </a:pPr>
            <a:r>
              <a:rPr sz="2448" b="1" spc="-189" dirty="0">
                <a:solidFill>
                  <a:srgbClr val="D73A00"/>
                </a:solidFill>
                <a:latin typeface="Arial"/>
                <a:cs typeface="Arial"/>
              </a:rPr>
              <a:t>1</a:t>
            </a:r>
            <a:r>
              <a:rPr sz="2448" b="1" spc="-283" baseline="24305" dirty="0">
                <a:solidFill>
                  <a:srgbClr val="D73A00"/>
                </a:solidFill>
                <a:latin typeface="Arial"/>
                <a:cs typeface="Arial"/>
              </a:rPr>
              <a:t>st </a:t>
            </a:r>
            <a:r>
              <a:rPr sz="2448" b="1" spc="-82" dirty="0">
                <a:solidFill>
                  <a:srgbClr val="D73A00"/>
                </a:solidFill>
                <a:latin typeface="Arial"/>
                <a:cs typeface="Arial"/>
              </a:rPr>
              <a:t>Party</a:t>
            </a:r>
            <a:r>
              <a:rPr sz="2448" b="1" spc="-184" dirty="0">
                <a:solidFill>
                  <a:srgbClr val="D73A00"/>
                </a:solidFill>
                <a:latin typeface="Arial"/>
                <a:cs typeface="Arial"/>
              </a:rPr>
              <a:t> </a:t>
            </a:r>
            <a:r>
              <a:rPr sz="2448" b="1" spc="-122" dirty="0">
                <a:solidFill>
                  <a:srgbClr val="D73A00"/>
                </a:solidFill>
                <a:latin typeface="Arial"/>
                <a:cs typeface="Arial"/>
              </a:rPr>
              <a:t>Apps</a:t>
            </a:r>
            <a:endParaRPr sz="2448">
              <a:solidFill>
                <a:srgbClr val="4C5A67"/>
              </a:solidFill>
              <a:latin typeface="Arial"/>
              <a:cs typeface="Arial"/>
            </a:endParaRPr>
          </a:p>
        </p:txBody>
      </p:sp>
      <p:sp>
        <p:nvSpPr>
          <p:cNvPr id="43" name="object 43"/>
          <p:cNvSpPr/>
          <p:nvPr/>
        </p:nvSpPr>
        <p:spPr>
          <a:xfrm>
            <a:off x="465629" y="4941635"/>
            <a:ext cx="3604771" cy="1209794"/>
          </a:xfrm>
          <a:custGeom>
            <a:avLst/>
            <a:gdLst/>
            <a:ahLst/>
            <a:cxnLst/>
            <a:rect l="l" t="t" r="r" b="b"/>
            <a:pathLst>
              <a:path w="3534410" h="1186179">
                <a:moveTo>
                  <a:pt x="0" y="1185671"/>
                </a:moveTo>
                <a:lnTo>
                  <a:pt x="3534155" y="1185671"/>
                </a:lnTo>
                <a:lnTo>
                  <a:pt x="3534155"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44" name="object 44"/>
          <p:cNvSpPr/>
          <p:nvPr/>
        </p:nvSpPr>
        <p:spPr>
          <a:xfrm>
            <a:off x="663211" y="5164775"/>
            <a:ext cx="48094" cy="48094"/>
          </a:xfrm>
          <a:prstGeom prst="rect">
            <a:avLst/>
          </a:prstGeom>
          <a:blipFill>
            <a:blip r:embed="rId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5" name="object 45"/>
          <p:cNvSpPr/>
          <p:nvPr/>
        </p:nvSpPr>
        <p:spPr>
          <a:xfrm>
            <a:off x="1020424" y="5110981"/>
            <a:ext cx="2026313" cy="191637"/>
          </a:xfrm>
          <a:prstGeom prst="rect">
            <a:avLst/>
          </a:prstGeom>
          <a:blipFill>
            <a:blip r:embed="rId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6" name="object 46"/>
          <p:cNvSpPr/>
          <p:nvPr/>
        </p:nvSpPr>
        <p:spPr>
          <a:xfrm>
            <a:off x="663211" y="5530044"/>
            <a:ext cx="48094" cy="48094"/>
          </a:xfrm>
          <a:prstGeom prst="rect">
            <a:avLst/>
          </a:prstGeom>
          <a:blipFill>
            <a:blip r:embed="rId5"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7" name="object 47"/>
          <p:cNvSpPr/>
          <p:nvPr/>
        </p:nvSpPr>
        <p:spPr>
          <a:xfrm>
            <a:off x="1011512" y="5476251"/>
            <a:ext cx="2577171" cy="148283"/>
          </a:xfrm>
          <a:prstGeom prst="rect">
            <a:avLst/>
          </a:prstGeom>
          <a:blipFill>
            <a:blip r:embed="rId6"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8" name="object 48"/>
          <p:cNvSpPr/>
          <p:nvPr/>
        </p:nvSpPr>
        <p:spPr>
          <a:xfrm>
            <a:off x="663211" y="5895314"/>
            <a:ext cx="48094" cy="48094"/>
          </a:xfrm>
          <a:prstGeom prst="rect">
            <a:avLst/>
          </a:prstGeom>
          <a:blipFill>
            <a:blip r:embed="rId7"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9" name="object 49"/>
          <p:cNvSpPr/>
          <p:nvPr/>
        </p:nvSpPr>
        <p:spPr>
          <a:xfrm>
            <a:off x="1020424" y="5843606"/>
            <a:ext cx="2757889" cy="189551"/>
          </a:xfrm>
          <a:prstGeom prst="rect">
            <a:avLst/>
          </a:prstGeom>
          <a:blipFill>
            <a:blip r:embed="rId8"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0" name="object 50"/>
          <p:cNvSpPr/>
          <p:nvPr/>
        </p:nvSpPr>
        <p:spPr>
          <a:xfrm>
            <a:off x="4418312" y="4212651"/>
            <a:ext cx="3693497" cy="2143692"/>
          </a:xfrm>
          <a:custGeom>
            <a:avLst/>
            <a:gdLst/>
            <a:ahLst/>
            <a:cxnLst/>
            <a:rect l="l" t="t" r="r" b="b"/>
            <a:pathLst>
              <a:path w="3621404" h="2101850">
                <a:moveTo>
                  <a:pt x="3506596"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6596" y="2101594"/>
                </a:lnTo>
                <a:lnTo>
                  <a:pt x="3551158" y="2092600"/>
                </a:lnTo>
                <a:lnTo>
                  <a:pt x="3587527" y="2068073"/>
                </a:lnTo>
                <a:lnTo>
                  <a:pt x="3612038" y="2031693"/>
                </a:lnTo>
                <a:lnTo>
                  <a:pt x="3621023" y="1987143"/>
                </a:lnTo>
                <a:lnTo>
                  <a:pt x="3621023"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51" name="object 51"/>
          <p:cNvSpPr txBox="1"/>
          <p:nvPr/>
        </p:nvSpPr>
        <p:spPr>
          <a:xfrm>
            <a:off x="5141210" y="4338294"/>
            <a:ext cx="2018050" cy="398947"/>
          </a:xfrm>
          <a:prstGeom prst="rect">
            <a:avLst/>
          </a:prstGeom>
        </p:spPr>
        <p:txBody>
          <a:bodyPr vert="horz" wrap="square" lIns="0" tIns="12953" rIns="0" bIns="0" rtlCol="0">
            <a:spAutoFit/>
          </a:bodyPr>
          <a:lstStyle/>
          <a:p>
            <a:pPr marL="12953" defTabSz="932597">
              <a:spcBef>
                <a:spcPts val="102"/>
              </a:spcBef>
            </a:pPr>
            <a:r>
              <a:rPr sz="2448" b="1" spc="-25" dirty="0">
                <a:solidFill>
                  <a:srgbClr val="D73A00"/>
                </a:solidFill>
                <a:latin typeface="Arial"/>
                <a:cs typeface="Arial"/>
              </a:rPr>
              <a:t>3</a:t>
            </a:r>
            <a:r>
              <a:rPr sz="2448" b="1" spc="-38" baseline="24305" dirty="0">
                <a:solidFill>
                  <a:srgbClr val="D73A00"/>
                </a:solidFill>
                <a:latin typeface="Arial"/>
                <a:cs typeface="Arial"/>
              </a:rPr>
              <a:t>rd </a:t>
            </a:r>
            <a:r>
              <a:rPr sz="2448" b="1" spc="-82" dirty="0">
                <a:solidFill>
                  <a:srgbClr val="D73A00"/>
                </a:solidFill>
                <a:latin typeface="Arial"/>
                <a:cs typeface="Arial"/>
              </a:rPr>
              <a:t>Party</a:t>
            </a:r>
            <a:r>
              <a:rPr sz="2448" b="1" spc="-255" dirty="0">
                <a:solidFill>
                  <a:srgbClr val="D73A00"/>
                </a:solidFill>
                <a:latin typeface="Arial"/>
                <a:cs typeface="Arial"/>
              </a:rPr>
              <a:t> </a:t>
            </a:r>
            <a:r>
              <a:rPr sz="2448" b="1" spc="-116" dirty="0">
                <a:solidFill>
                  <a:srgbClr val="D73A00"/>
                </a:solidFill>
                <a:latin typeface="Arial"/>
                <a:cs typeface="Arial"/>
              </a:rPr>
              <a:t>Apps</a:t>
            </a:r>
            <a:endParaRPr sz="2448">
              <a:solidFill>
                <a:srgbClr val="4C5A67"/>
              </a:solidFill>
              <a:latin typeface="Arial"/>
              <a:cs typeface="Arial"/>
            </a:endParaRPr>
          </a:p>
        </p:txBody>
      </p:sp>
      <p:sp>
        <p:nvSpPr>
          <p:cNvPr id="52" name="object 52"/>
          <p:cNvSpPr/>
          <p:nvPr/>
        </p:nvSpPr>
        <p:spPr>
          <a:xfrm>
            <a:off x="4506910" y="4941635"/>
            <a:ext cx="3337294" cy="1209794"/>
          </a:xfrm>
          <a:custGeom>
            <a:avLst/>
            <a:gdLst/>
            <a:ahLst/>
            <a:cxnLst/>
            <a:rect l="l" t="t" r="r" b="b"/>
            <a:pathLst>
              <a:path w="3272154" h="1186179">
                <a:moveTo>
                  <a:pt x="0" y="1185671"/>
                </a:moveTo>
                <a:lnTo>
                  <a:pt x="3272028" y="1185671"/>
                </a:lnTo>
                <a:lnTo>
                  <a:pt x="3272028"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53" name="object 53"/>
          <p:cNvSpPr/>
          <p:nvPr/>
        </p:nvSpPr>
        <p:spPr>
          <a:xfrm>
            <a:off x="4704180" y="5164775"/>
            <a:ext cx="48054" cy="48094"/>
          </a:xfrm>
          <a:prstGeom prst="rect">
            <a:avLst/>
          </a:prstGeom>
          <a:blipFill>
            <a:blip r:embed="rId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4" name="object 54"/>
          <p:cNvSpPr/>
          <p:nvPr/>
        </p:nvSpPr>
        <p:spPr>
          <a:xfrm>
            <a:off x="5061421" y="5110981"/>
            <a:ext cx="1867796" cy="191637"/>
          </a:xfrm>
          <a:prstGeom prst="rect">
            <a:avLst/>
          </a:prstGeom>
          <a:blipFill>
            <a:blip r:embed="rId1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5" name="object 55"/>
          <p:cNvSpPr/>
          <p:nvPr/>
        </p:nvSpPr>
        <p:spPr>
          <a:xfrm>
            <a:off x="4704180" y="5530044"/>
            <a:ext cx="48054" cy="48094"/>
          </a:xfrm>
          <a:prstGeom prst="rect">
            <a:avLst/>
          </a:prstGeom>
          <a:blipFill>
            <a:blip r:embed="rId1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6" name="object 56"/>
          <p:cNvSpPr/>
          <p:nvPr/>
        </p:nvSpPr>
        <p:spPr>
          <a:xfrm>
            <a:off x="5061420" y="5478337"/>
            <a:ext cx="2181256" cy="188502"/>
          </a:xfrm>
          <a:prstGeom prst="rect">
            <a:avLst/>
          </a:prstGeom>
          <a:blipFill>
            <a:blip r:embed="rId12"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7" name="object 57"/>
          <p:cNvSpPr/>
          <p:nvPr/>
        </p:nvSpPr>
        <p:spPr>
          <a:xfrm>
            <a:off x="4704180" y="5895314"/>
            <a:ext cx="48054" cy="48094"/>
          </a:xfrm>
          <a:prstGeom prst="rect">
            <a:avLst/>
          </a:prstGeom>
          <a:blipFill>
            <a:blip r:embed="rId1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8" name="object 58"/>
          <p:cNvSpPr/>
          <p:nvPr/>
        </p:nvSpPr>
        <p:spPr>
          <a:xfrm>
            <a:off x="5061421" y="5843606"/>
            <a:ext cx="2239024" cy="146108"/>
          </a:xfrm>
          <a:prstGeom prst="rect">
            <a:avLst/>
          </a:prstGeom>
          <a:blipFill>
            <a:blip r:embed="rId1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9" name="object 59"/>
          <p:cNvSpPr/>
          <p:nvPr/>
        </p:nvSpPr>
        <p:spPr>
          <a:xfrm>
            <a:off x="8459593" y="4212651"/>
            <a:ext cx="3691555" cy="2143692"/>
          </a:xfrm>
          <a:custGeom>
            <a:avLst/>
            <a:gdLst/>
            <a:ahLst/>
            <a:cxnLst/>
            <a:rect l="l" t="t" r="r" b="b"/>
            <a:pathLst>
              <a:path w="3619500" h="2101850">
                <a:moveTo>
                  <a:pt x="3505073"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5073" y="2101594"/>
                </a:lnTo>
                <a:lnTo>
                  <a:pt x="3549634" y="2092600"/>
                </a:lnTo>
                <a:lnTo>
                  <a:pt x="3586003" y="2068073"/>
                </a:lnTo>
                <a:lnTo>
                  <a:pt x="3610514" y="2031693"/>
                </a:lnTo>
                <a:lnTo>
                  <a:pt x="3619500" y="1987143"/>
                </a:lnTo>
                <a:lnTo>
                  <a:pt x="3619500" y="114426"/>
                </a:lnTo>
                <a:lnTo>
                  <a:pt x="3610514" y="69865"/>
                </a:lnTo>
                <a:lnTo>
                  <a:pt x="3586003" y="33496"/>
                </a:lnTo>
                <a:lnTo>
                  <a:pt x="3549634" y="8985"/>
                </a:lnTo>
                <a:lnTo>
                  <a:pt x="3505073"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60" name="object 60"/>
          <p:cNvSpPr txBox="1"/>
          <p:nvPr/>
        </p:nvSpPr>
        <p:spPr>
          <a:xfrm>
            <a:off x="9182749" y="4338294"/>
            <a:ext cx="1909246" cy="398947"/>
          </a:xfrm>
          <a:prstGeom prst="rect">
            <a:avLst/>
          </a:prstGeom>
        </p:spPr>
        <p:txBody>
          <a:bodyPr vert="horz" wrap="square" lIns="0" tIns="12953" rIns="0" bIns="0" rtlCol="0">
            <a:spAutoFit/>
          </a:bodyPr>
          <a:lstStyle/>
          <a:p>
            <a:pPr marL="12953" defTabSz="932597">
              <a:spcBef>
                <a:spcPts val="102"/>
              </a:spcBef>
            </a:pPr>
            <a:r>
              <a:rPr sz="2448" b="1" spc="-107" dirty="0">
                <a:solidFill>
                  <a:srgbClr val="D73A00"/>
                </a:solidFill>
                <a:latin typeface="Arial"/>
                <a:cs typeface="Arial"/>
              </a:rPr>
              <a:t>Custom</a:t>
            </a:r>
            <a:r>
              <a:rPr sz="2448" b="1" spc="-71" dirty="0">
                <a:solidFill>
                  <a:srgbClr val="D73A00"/>
                </a:solidFill>
                <a:latin typeface="Arial"/>
                <a:cs typeface="Arial"/>
              </a:rPr>
              <a:t> </a:t>
            </a:r>
            <a:r>
              <a:rPr sz="2448" b="1" spc="-122" dirty="0">
                <a:solidFill>
                  <a:srgbClr val="D73A00"/>
                </a:solidFill>
                <a:latin typeface="Arial"/>
                <a:cs typeface="Arial"/>
              </a:rPr>
              <a:t>Apps</a:t>
            </a:r>
            <a:endParaRPr sz="2448">
              <a:solidFill>
                <a:srgbClr val="4C5A67"/>
              </a:solidFill>
              <a:latin typeface="Arial"/>
              <a:cs typeface="Arial"/>
            </a:endParaRPr>
          </a:p>
        </p:txBody>
      </p:sp>
      <p:sp>
        <p:nvSpPr>
          <p:cNvPr id="61" name="object 61"/>
          <p:cNvSpPr/>
          <p:nvPr/>
        </p:nvSpPr>
        <p:spPr>
          <a:xfrm>
            <a:off x="8548191" y="4941635"/>
            <a:ext cx="3603476" cy="1209794"/>
          </a:xfrm>
          <a:custGeom>
            <a:avLst/>
            <a:gdLst/>
            <a:ahLst/>
            <a:cxnLst/>
            <a:rect l="l" t="t" r="r" b="b"/>
            <a:pathLst>
              <a:path w="3533140" h="1186179">
                <a:moveTo>
                  <a:pt x="0" y="1185671"/>
                </a:moveTo>
                <a:lnTo>
                  <a:pt x="3532631" y="1185671"/>
                </a:lnTo>
                <a:lnTo>
                  <a:pt x="3532631"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62" name="object 62"/>
          <p:cNvSpPr/>
          <p:nvPr/>
        </p:nvSpPr>
        <p:spPr>
          <a:xfrm>
            <a:off x="8745203" y="5164775"/>
            <a:ext cx="48054" cy="48094"/>
          </a:xfrm>
          <a:prstGeom prst="rect">
            <a:avLst/>
          </a:prstGeom>
          <a:blipFill>
            <a:blip r:embed="rId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3" name="object 63"/>
          <p:cNvSpPr/>
          <p:nvPr/>
        </p:nvSpPr>
        <p:spPr>
          <a:xfrm>
            <a:off x="9102312" y="5113067"/>
            <a:ext cx="2176981" cy="189551"/>
          </a:xfrm>
          <a:prstGeom prst="rect">
            <a:avLst/>
          </a:prstGeom>
          <a:blipFill>
            <a:blip r:embed="rId15"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4" name="object 64"/>
          <p:cNvSpPr/>
          <p:nvPr/>
        </p:nvSpPr>
        <p:spPr>
          <a:xfrm>
            <a:off x="8745203" y="5530044"/>
            <a:ext cx="48054" cy="48094"/>
          </a:xfrm>
          <a:prstGeom prst="rect">
            <a:avLst/>
          </a:prstGeom>
          <a:blipFill>
            <a:blip r:embed="rId1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5" name="object 65"/>
          <p:cNvSpPr/>
          <p:nvPr/>
        </p:nvSpPr>
        <p:spPr>
          <a:xfrm>
            <a:off x="9093504" y="5476250"/>
            <a:ext cx="2723202" cy="191637"/>
          </a:xfrm>
          <a:prstGeom prst="rect">
            <a:avLst/>
          </a:prstGeom>
          <a:blipFill>
            <a:blip r:embed="rId16"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6" name="object 66"/>
          <p:cNvSpPr/>
          <p:nvPr/>
        </p:nvSpPr>
        <p:spPr>
          <a:xfrm>
            <a:off x="8745203" y="5895314"/>
            <a:ext cx="48054" cy="48094"/>
          </a:xfrm>
          <a:prstGeom prst="rect">
            <a:avLst/>
          </a:prstGeom>
          <a:blipFill>
            <a:blip r:embed="rId1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7" name="object 67"/>
          <p:cNvSpPr/>
          <p:nvPr/>
        </p:nvSpPr>
        <p:spPr>
          <a:xfrm>
            <a:off x="9086640" y="5843606"/>
            <a:ext cx="2428525" cy="189551"/>
          </a:xfrm>
          <a:prstGeom prst="rect">
            <a:avLst/>
          </a:prstGeom>
          <a:blipFill>
            <a:blip r:embed="rId17"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 name="object 3"/>
          <p:cNvSpPr/>
          <p:nvPr/>
        </p:nvSpPr>
        <p:spPr>
          <a:xfrm>
            <a:off x="1335410" y="1726870"/>
            <a:ext cx="1437634" cy="131601"/>
          </a:xfrm>
          <a:prstGeom prst="rect">
            <a:avLst/>
          </a:prstGeom>
          <a:blipFill>
            <a:blip r:embed="rId18"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 name="object 4"/>
          <p:cNvSpPr/>
          <p:nvPr/>
        </p:nvSpPr>
        <p:spPr>
          <a:xfrm>
            <a:off x="1025191" y="1955358"/>
            <a:ext cx="2058204" cy="1420925"/>
          </a:xfrm>
          <a:custGeom>
            <a:avLst/>
            <a:gdLst/>
            <a:ahLst/>
            <a:cxnLst/>
            <a:rect l="l" t="t" r="r" b="b"/>
            <a:pathLst>
              <a:path w="2018030" h="1393189">
                <a:moveTo>
                  <a:pt x="0" y="1392936"/>
                </a:moveTo>
                <a:lnTo>
                  <a:pt x="2017776" y="1392936"/>
                </a:lnTo>
                <a:lnTo>
                  <a:pt x="2017776" y="0"/>
                </a:lnTo>
                <a:lnTo>
                  <a:pt x="0" y="0"/>
                </a:lnTo>
                <a:lnTo>
                  <a:pt x="0" y="1392936"/>
                </a:lnTo>
                <a:close/>
              </a:path>
            </a:pathLst>
          </a:custGeom>
          <a:solidFill>
            <a:srgbClr val="D2D2D2"/>
          </a:solidFill>
        </p:spPr>
        <p:txBody>
          <a:bodyPr wrap="square" lIns="0" tIns="0" rIns="0" bIns="0" rtlCol="0"/>
          <a:lstStyle/>
          <a:p>
            <a:pPr defTabSz="932597"/>
            <a:endParaRPr sz="1836">
              <a:solidFill>
                <a:srgbClr val="4C5A67"/>
              </a:solidFill>
              <a:latin typeface="Calibri" panose="020F0502020204030204"/>
            </a:endParaRPr>
          </a:p>
        </p:txBody>
      </p:sp>
      <p:sp>
        <p:nvSpPr>
          <p:cNvPr id="5" name="object 5"/>
          <p:cNvSpPr/>
          <p:nvPr/>
        </p:nvSpPr>
        <p:spPr>
          <a:xfrm>
            <a:off x="2030848" y="1986445"/>
            <a:ext cx="46630" cy="45335"/>
          </a:xfrm>
          <a:custGeom>
            <a:avLst/>
            <a:gdLst/>
            <a:ahLst/>
            <a:cxnLst/>
            <a:rect l="l" t="t" r="r" b="b"/>
            <a:pathLst>
              <a:path w="45719" h="44450">
                <a:moveTo>
                  <a:pt x="22860" y="0"/>
                </a:moveTo>
                <a:lnTo>
                  <a:pt x="13983" y="1738"/>
                </a:lnTo>
                <a:lnTo>
                  <a:pt x="6715" y="6476"/>
                </a:lnTo>
                <a:lnTo>
                  <a:pt x="1803" y="13501"/>
                </a:lnTo>
                <a:lnTo>
                  <a:pt x="0" y="22098"/>
                </a:lnTo>
                <a:lnTo>
                  <a:pt x="1803" y="30694"/>
                </a:lnTo>
                <a:lnTo>
                  <a:pt x="6715" y="37718"/>
                </a:lnTo>
                <a:lnTo>
                  <a:pt x="13983" y="42457"/>
                </a:lnTo>
                <a:lnTo>
                  <a:pt x="22860" y="44195"/>
                </a:lnTo>
                <a:lnTo>
                  <a:pt x="31736" y="42457"/>
                </a:lnTo>
                <a:lnTo>
                  <a:pt x="39004" y="37718"/>
                </a:lnTo>
                <a:lnTo>
                  <a:pt x="43916" y="30694"/>
                </a:lnTo>
                <a:lnTo>
                  <a:pt x="45719" y="22098"/>
                </a:lnTo>
                <a:lnTo>
                  <a:pt x="43916" y="13501"/>
                </a:lnTo>
                <a:lnTo>
                  <a:pt x="39004" y="6476"/>
                </a:lnTo>
                <a:lnTo>
                  <a:pt x="31736" y="1738"/>
                </a:lnTo>
                <a:lnTo>
                  <a:pt x="22860" y="0"/>
                </a:lnTo>
                <a:close/>
              </a:path>
            </a:pathLst>
          </a:custGeom>
          <a:solidFill>
            <a:srgbClr val="333333"/>
          </a:solidFill>
        </p:spPr>
        <p:txBody>
          <a:bodyPr wrap="square" lIns="0" tIns="0" rIns="0" bIns="0" rtlCol="0"/>
          <a:lstStyle/>
          <a:p>
            <a:pPr defTabSz="932597"/>
            <a:endParaRPr sz="1836">
              <a:solidFill>
                <a:srgbClr val="4C5A67"/>
              </a:solidFill>
              <a:latin typeface="Calibri" panose="020F0502020204030204"/>
            </a:endParaRPr>
          </a:p>
        </p:txBody>
      </p:sp>
      <p:sp>
        <p:nvSpPr>
          <p:cNvPr id="6" name="object 6"/>
          <p:cNvSpPr/>
          <p:nvPr/>
        </p:nvSpPr>
        <p:spPr>
          <a:xfrm>
            <a:off x="1101353" y="2064161"/>
            <a:ext cx="1919608" cy="1251243"/>
          </a:xfrm>
          <a:custGeom>
            <a:avLst/>
            <a:gdLst/>
            <a:ahLst/>
            <a:cxnLst/>
            <a:rect l="l" t="t" r="r" b="b"/>
            <a:pathLst>
              <a:path w="1882139" h="1226820">
                <a:moveTo>
                  <a:pt x="0" y="1226819"/>
                </a:moveTo>
                <a:lnTo>
                  <a:pt x="1882139" y="1226819"/>
                </a:lnTo>
                <a:lnTo>
                  <a:pt x="1882139" y="0"/>
                </a:lnTo>
                <a:lnTo>
                  <a:pt x="0" y="0"/>
                </a:lnTo>
                <a:lnTo>
                  <a:pt x="0" y="1226819"/>
                </a:lnTo>
                <a:close/>
              </a:path>
            </a:pathLst>
          </a:custGeom>
          <a:solidFill>
            <a:srgbClr val="E6E6E6"/>
          </a:solidFill>
        </p:spPr>
        <p:txBody>
          <a:bodyPr wrap="square" lIns="0" tIns="0" rIns="0" bIns="0" rtlCol="0"/>
          <a:lstStyle/>
          <a:p>
            <a:pPr defTabSz="932597"/>
            <a:endParaRPr sz="1836">
              <a:solidFill>
                <a:srgbClr val="4C5A67"/>
              </a:solidFill>
              <a:latin typeface="Calibri" panose="020F0502020204030204"/>
            </a:endParaRPr>
          </a:p>
        </p:txBody>
      </p:sp>
      <p:sp>
        <p:nvSpPr>
          <p:cNvPr id="7" name="object 7"/>
          <p:cNvSpPr/>
          <p:nvPr/>
        </p:nvSpPr>
        <p:spPr>
          <a:xfrm>
            <a:off x="704998" y="3391566"/>
            <a:ext cx="2667634" cy="108804"/>
          </a:xfrm>
          <a:custGeom>
            <a:avLst/>
            <a:gdLst/>
            <a:ahLst/>
            <a:cxnLst/>
            <a:rect l="l" t="t" r="r" b="b"/>
            <a:pathLst>
              <a:path w="2615565" h="106679">
                <a:moveTo>
                  <a:pt x="2615183" y="0"/>
                </a:moveTo>
                <a:lnTo>
                  <a:pt x="0" y="0"/>
                </a:lnTo>
                <a:lnTo>
                  <a:pt x="0" y="15240"/>
                </a:lnTo>
                <a:lnTo>
                  <a:pt x="7938" y="48815"/>
                </a:lnTo>
                <a:lnTo>
                  <a:pt x="29887" y="78105"/>
                </a:lnTo>
                <a:lnTo>
                  <a:pt x="63045" y="98821"/>
                </a:lnTo>
                <a:lnTo>
                  <a:pt x="104609" y="106680"/>
                </a:lnTo>
                <a:lnTo>
                  <a:pt x="2510536" y="106680"/>
                </a:lnTo>
                <a:lnTo>
                  <a:pt x="2552122" y="98821"/>
                </a:lnTo>
                <a:lnTo>
                  <a:pt x="2585291" y="78105"/>
                </a:lnTo>
                <a:lnTo>
                  <a:pt x="2607244" y="48815"/>
                </a:lnTo>
                <a:lnTo>
                  <a:pt x="2615183" y="15240"/>
                </a:lnTo>
                <a:lnTo>
                  <a:pt x="2615183" y="0"/>
                </a:lnTo>
                <a:close/>
              </a:path>
            </a:pathLst>
          </a:custGeom>
          <a:solidFill>
            <a:srgbClr val="959595"/>
          </a:solidFill>
        </p:spPr>
        <p:txBody>
          <a:bodyPr wrap="square" lIns="0" tIns="0" rIns="0" bIns="0" rtlCol="0"/>
          <a:lstStyle/>
          <a:p>
            <a:pPr defTabSz="932597"/>
            <a:endParaRPr sz="1836">
              <a:solidFill>
                <a:srgbClr val="4C5A67"/>
              </a:solidFill>
              <a:latin typeface="Calibri" panose="020F0502020204030204"/>
            </a:endParaRPr>
          </a:p>
        </p:txBody>
      </p:sp>
      <p:sp>
        <p:nvSpPr>
          <p:cNvPr id="8" name="object 8"/>
          <p:cNvSpPr/>
          <p:nvPr/>
        </p:nvSpPr>
        <p:spPr>
          <a:xfrm>
            <a:off x="1573094" y="2141101"/>
            <a:ext cx="1319893" cy="115280"/>
          </a:xfrm>
          <a:custGeom>
            <a:avLst/>
            <a:gdLst/>
            <a:ahLst/>
            <a:cxnLst/>
            <a:rect l="l" t="t" r="r" b="b"/>
            <a:pathLst>
              <a:path w="1294130" h="113030">
                <a:moveTo>
                  <a:pt x="0" y="112775"/>
                </a:moveTo>
                <a:lnTo>
                  <a:pt x="1293876" y="112775"/>
                </a:lnTo>
                <a:lnTo>
                  <a:pt x="1293876" y="0"/>
                </a:lnTo>
                <a:lnTo>
                  <a:pt x="0" y="0"/>
                </a:lnTo>
                <a:lnTo>
                  <a:pt x="0" y="112775"/>
                </a:lnTo>
                <a:close/>
              </a:path>
            </a:pathLst>
          </a:custGeom>
          <a:solidFill>
            <a:srgbClr val="FFFFFF"/>
          </a:solidFill>
        </p:spPr>
        <p:txBody>
          <a:bodyPr wrap="square" lIns="0" tIns="0" rIns="0" bIns="0" rtlCol="0"/>
          <a:lstStyle/>
          <a:p>
            <a:pPr defTabSz="932597"/>
            <a:endParaRPr sz="1836">
              <a:solidFill>
                <a:srgbClr val="4C5A67"/>
              </a:solidFill>
              <a:latin typeface="Calibri" panose="020F0502020204030204"/>
            </a:endParaRPr>
          </a:p>
        </p:txBody>
      </p:sp>
      <p:sp>
        <p:nvSpPr>
          <p:cNvPr id="9" name="object 9"/>
          <p:cNvSpPr/>
          <p:nvPr/>
        </p:nvSpPr>
        <p:spPr>
          <a:xfrm>
            <a:off x="1573094" y="2141101"/>
            <a:ext cx="1319893" cy="115280"/>
          </a:xfrm>
          <a:custGeom>
            <a:avLst/>
            <a:gdLst/>
            <a:ahLst/>
            <a:cxnLst/>
            <a:rect l="l" t="t" r="r" b="b"/>
            <a:pathLst>
              <a:path w="1294130" h="113030">
                <a:moveTo>
                  <a:pt x="0" y="112775"/>
                </a:moveTo>
                <a:lnTo>
                  <a:pt x="1293876" y="112775"/>
                </a:lnTo>
                <a:lnTo>
                  <a:pt x="1293876" y="0"/>
                </a:lnTo>
                <a:lnTo>
                  <a:pt x="0" y="0"/>
                </a:lnTo>
                <a:lnTo>
                  <a:pt x="0" y="112775"/>
                </a:lnTo>
                <a:close/>
              </a:path>
            </a:pathLst>
          </a:custGeom>
          <a:ln w="10668">
            <a:solidFill>
              <a:srgbClr val="949494"/>
            </a:solidFill>
          </a:ln>
        </p:spPr>
        <p:txBody>
          <a:bodyPr wrap="square" lIns="0" tIns="0" rIns="0" bIns="0" rtlCol="0"/>
          <a:lstStyle/>
          <a:p>
            <a:pPr defTabSz="932597"/>
            <a:endParaRPr sz="1836">
              <a:solidFill>
                <a:srgbClr val="4C5A67"/>
              </a:solidFill>
              <a:latin typeface="Calibri" panose="020F0502020204030204"/>
            </a:endParaRPr>
          </a:p>
        </p:txBody>
      </p:sp>
      <p:sp>
        <p:nvSpPr>
          <p:cNvPr id="10" name="object 10"/>
          <p:cNvSpPr/>
          <p:nvPr/>
        </p:nvSpPr>
        <p:spPr>
          <a:xfrm>
            <a:off x="1145651" y="2134884"/>
            <a:ext cx="365270" cy="1106819"/>
          </a:xfrm>
          <a:custGeom>
            <a:avLst/>
            <a:gdLst/>
            <a:ahLst/>
            <a:cxnLst/>
            <a:rect l="l" t="t" r="r" b="b"/>
            <a:pathLst>
              <a:path w="358140" h="1085214">
                <a:moveTo>
                  <a:pt x="0" y="1085088"/>
                </a:moveTo>
                <a:lnTo>
                  <a:pt x="358140" y="1085088"/>
                </a:lnTo>
                <a:lnTo>
                  <a:pt x="358140" y="0"/>
                </a:lnTo>
                <a:lnTo>
                  <a:pt x="0" y="0"/>
                </a:lnTo>
                <a:lnTo>
                  <a:pt x="0" y="1085088"/>
                </a:lnTo>
                <a:close/>
              </a:path>
            </a:pathLst>
          </a:custGeom>
          <a:solidFill>
            <a:srgbClr val="FFFFFF"/>
          </a:solidFill>
        </p:spPr>
        <p:txBody>
          <a:bodyPr wrap="square" lIns="0" tIns="0" rIns="0" bIns="0" rtlCol="0"/>
          <a:lstStyle/>
          <a:p>
            <a:pPr defTabSz="932597"/>
            <a:endParaRPr sz="1836">
              <a:solidFill>
                <a:srgbClr val="4C5A67"/>
              </a:solidFill>
              <a:latin typeface="Calibri" panose="020F0502020204030204"/>
            </a:endParaRPr>
          </a:p>
        </p:txBody>
      </p:sp>
      <p:sp>
        <p:nvSpPr>
          <p:cNvPr id="11" name="object 11"/>
          <p:cNvSpPr/>
          <p:nvPr/>
        </p:nvSpPr>
        <p:spPr>
          <a:xfrm>
            <a:off x="1145651" y="2134884"/>
            <a:ext cx="365270" cy="1106819"/>
          </a:xfrm>
          <a:custGeom>
            <a:avLst/>
            <a:gdLst/>
            <a:ahLst/>
            <a:cxnLst/>
            <a:rect l="l" t="t" r="r" b="b"/>
            <a:pathLst>
              <a:path w="358140" h="1085214">
                <a:moveTo>
                  <a:pt x="0" y="1085088"/>
                </a:moveTo>
                <a:lnTo>
                  <a:pt x="358140" y="1085088"/>
                </a:lnTo>
                <a:lnTo>
                  <a:pt x="358140" y="0"/>
                </a:lnTo>
                <a:lnTo>
                  <a:pt x="0" y="0"/>
                </a:lnTo>
                <a:lnTo>
                  <a:pt x="0" y="1085088"/>
                </a:lnTo>
                <a:close/>
              </a:path>
            </a:pathLst>
          </a:custGeom>
          <a:ln w="10668">
            <a:solidFill>
              <a:srgbClr val="949494"/>
            </a:solidFill>
          </a:ln>
        </p:spPr>
        <p:txBody>
          <a:bodyPr wrap="square" lIns="0" tIns="0" rIns="0" bIns="0" rtlCol="0"/>
          <a:lstStyle/>
          <a:p>
            <a:pPr defTabSz="932597"/>
            <a:endParaRPr sz="1836">
              <a:solidFill>
                <a:srgbClr val="4C5A67"/>
              </a:solidFill>
              <a:latin typeface="Calibri" panose="020F0502020204030204"/>
            </a:endParaRPr>
          </a:p>
        </p:txBody>
      </p:sp>
      <p:sp>
        <p:nvSpPr>
          <p:cNvPr id="12" name="object 12"/>
          <p:cNvSpPr/>
          <p:nvPr/>
        </p:nvSpPr>
        <p:spPr>
          <a:xfrm>
            <a:off x="1558329" y="2322181"/>
            <a:ext cx="139889" cy="136782"/>
          </a:xfrm>
          <a:prstGeom prst="rect">
            <a:avLst/>
          </a:prstGeom>
          <a:blipFill>
            <a:blip r:embed="rId1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13" name="object 13"/>
          <p:cNvSpPr/>
          <p:nvPr/>
        </p:nvSpPr>
        <p:spPr>
          <a:xfrm>
            <a:off x="1698219" y="2351713"/>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4" name="object 14"/>
          <p:cNvSpPr/>
          <p:nvPr/>
        </p:nvSpPr>
        <p:spPr>
          <a:xfrm>
            <a:off x="1698219" y="242321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5" name="object 15"/>
          <p:cNvSpPr/>
          <p:nvPr/>
        </p:nvSpPr>
        <p:spPr>
          <a:xfrm>
            <a:off x="1704437" y="2508701"/>
            <a:ext cx="1075732" cy="247399"/>
          </a:xfrm>
          <a:custGeom>
            <a:avLst/>
            <a:gdLst/>
            <a:ahLst/>
            <a:cxnLst/>
            <a:rect l="l" t="t" r="r" b="b"/>
            <a:pathLst>
              <a:path w="1054735" h="242569">
                <a:moveTo>
                  <a:pt x="0" y="242315"/>
                </a:moveTo>
                <a:lnTo>
                  <a:pt x="1054608" y="242315"/>
                </a:lnTo>
                <a:lnTo>
                  <a:pt x="1054608" y="0"/>
                </a:lnTo>
                <a:lnTo>
                  <a:pt x="0" y="0"/>
                </a:lnTo>
                <a:lnTo>
                  <a:pt x="0" y="242315"/>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16" name="object 16"/>
          <p:cNvSpPr/>
          <p:nvPr/>
        </p:nvSpPr>
        <p:spPr>
          <a:xfrm>
            <a:off x="1712208" y="2522691"/>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17" name="object 17"/>
          <p:cNvSpPr/>
          <p:nvPr/>
        </p:nvSpPr>
        <p:spPr>
          <a:xfrm>
            <a:off x="1822566" y="2564659"/>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8" name="object 18"/>
          <p:cNvSpPr/>
          <p:nvPr/>
        </p:nvSpPr>
        <p:spPr>
          <a:xfrm>
            <a:off x="1822566" y="264548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9" name="object 19"/>
          <p:cNvSpPr/>
          <p:nvPr/>
        </p:nvSpPr>
        <p:spPr>
          <a:xfrm>
            <a:off x="1556774" y="2824232"/>
            <a:ext cx="139891" cy="136782"/>
          </a:xfrm>
          <a:prstGeom prst="rect">
            <a:avLst/>
          </a:prstGeom>
          <a:blipFill>
            <a:blip r:embed="rId1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0" name="object 20"/>
          <p:cNvSpPr/>
          <p:nvPr/>
        </p:nvSpPr>
        <p:spPr>
          <a:xfrm>
            <a:off x="1696664" y="2853766"/>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1" name="object 21"/>
          <p:cNvSpPr/>
          <p:nvPr/>
        </p:nvSpPr>
        <p:spPr>
          <a:xfrm>
            <a:off x="1696664" y="292526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2" name="object 22"/>
          <p:cNvSpPr/>
          <p:nvPr/>
        </p:nvSpPr>
        <p:spPr>
          <a:xfrm>
            <a:off x="1702882" y="3007644"/>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23" name="object 23"/>
          <p:cNvSpPr/>
          <p:nvPr/>
        </p:nvSpPr>
        <p:spPr>
          <a:xfrm>
            <a:off x="1710655" y="3021634"/>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4" name="object 24"/>
          <p:cNvSpPr/>
          <p:nvPr/>
        </p:nvSpPr>
        <p:spPr>
          <a:xfrm>
            <a:off x="1822566" y="3063601"/>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5" name="object 25"/>
          <p:cNvSpPr/>
          <p:nvPr/>
        </p:nvSpPr>
        <p:spPr>
          <a:xfrm>
            <a:off x="1702882" y="3130437"/>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26" name="object 26"/>
          <p:cNvSpPr/>
          <p:nvPr/>
        </p:nvSpPr>
        <p:spPr>
          <a:xfrm>
            <a:off x="1710655" y="3144426"/>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7" name="object 27"/>
          <p:cNvSpPr/>
          <p:nvPr/>
        </p:nvSpPr>
        <p:spPr>
          <a:xfrm>
            <a:off x="1822566" y="318639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8" name="object 28"/>
          <p:cNvSpPr/>
          <p:nvPr/>
        </p:nvSpPr>
        <p:spPr>
          <a:xfrm>
            <a:off x="3678447" y="1722207"/>
            <a:ext cx="609301" cy="607747"/>
          </a:xfrm>
          <a:prstGeom prst="rect">
            <a:avLst/>
          </a:prstGeom>
          <a:blipFill>
            <a:blip r:embed="rId2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9" name="object 29"/>
          <p:cNvSpPr/>
          <p:nvPr/>
        </p:nvSpPr>
        <p:spPr>
          <a:xfrm>
            <a:off x="3714196" y="2320628"/>
            <a:ext cx="539355" cy="539355"/>
          </a:xfrm>
          <a:prstGeom prst="rect">
            <a:avLst/>
          </a:prstGeom>
          <a:blipFill>
            <a:blip r:embed="rId22"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0" name="object 30"/>
          <p:cNvSpPr/>
          <p:nvPr/>
        </p:nvSpPr>
        <p:spPr>
          <a:xfrm>
            <a:off x="3641144" y="2954797"/>
            <a:ext cx="669919" cy="671473"/>
          </a:xfrm>
          <a:prstGeom prst="rect">
            <a:avLst/>
          </a:prstGeom>
          <a:blipFill>
            <a:blip r:embed="rId2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1" name="object 31"/>
          <p:cNvSpPr/>
          <p:nvPr/>
        </p:nvSpPr>
        <p:spPr>
          <a:xfrm>
            <a:off x="466405" y="1054618"/>
            <a:ext cx="4164333" cy="2675477"/>
          </a:xfrm>
          <a:custGeom>
            <a:avLst/>
            <a:gdLst/>
            <a:ahLst/>
            <a:cxnLst/>
            <a:rect l="l" t="t" r="r" b="b"/>
            <a:pathLst>
              <a:path w="4083050" h="2806065">
                <a:moveTo>
                  <a:pt x="0" y="2805684"/>
                </a:moveTo>
                <a:lnTo>
                  <a:pt x="4082796" y="2805684"/>
                </a:lnTo>
                <a:lnTo>
                  <a:pt x="4082796" y="0"/>
                </a:lnTo>
                <a:lnTo>
                  <a:pt x="0" y="0"/>
                </a:lnTo>
                <a:lnTo>
                  <a:pt x="0" y="2805684"/>
                </a:lnTo>
                <a:close/>
              </a:path>
            </a:pathLst>
          </a:custGeom>
          <a:ln w="10668">
            <a:solidFill>
              <a:srgbClr val="7E7E7E"/>
            </a:solidFill>
          </a:ln>
        </p:spPr>
        <p:txBody>
          <a:bodyPr wrap="square" lIns="0" tIns="0" rIns="0" bIns="0" rtlCol="0"/>
          <a:lstStyle/>
          <a:p>
            <a:pPr defTabSz="932597"/>
            <a:endParaRPr sz="1836">
              <a:solidFill>
                <a:srgbClr val="4C5A67"/>
              </a:solidFill>
              <a:latin typeface="Calibri" panose="020F0502020204030204"/>
            </a:endParaRPr>
          </a:p>
        </p:txBody>
      </p:sp>
      <p:sp>
        <p:nvSpPr>
          <p:cNvPr id="32" name="object 32"/>
          <p:cNvSpPr txBox="1"/>
          <p:nvPr/>
        </p:nvSpPr>
        <p:spPr>
          <a:xfrm>
            <a:off x="471846" y="1060058"/>
            <a:ext cx="4153322" cy="260275"/>
          </a:xfrm>
          <a:prstGeom prst="rect">
            <a:avLst/>
          </a:prstGeom>
          <a:solidFill>
            <a:srgbClr val="7E7E7E"/>
          </a:solidFill>
        </p:spPr>
        <p:txBody>
          <a:bodyPr vert="horz" wrap="square" lIns="0" tIns="16839" rIns="0" bIns="0" rtlCol="0">
            <a:spAutoFit/>
          </a:bodyPr>
          <a:lstStyle/>
          <a:p>
            <a:pPr marL="1280377" defTabSz="932597">
              <a:spcBef>
                <a:spcPts val="133"/>
              </a:spcBef>
            </a:pPr>
            <a:r>
              <a:rPr sz="1581" b="1" spc="-56" dirty="0">
                <a:solidFill>
                  <a:srgbClr val="FFFFFF"/>
                </a:solidFill>
                <a:latin typeface="Arial"/>
                <a:cs typeface="Arial"/>
              </a:rPr>
              <a:t>HUB</a:t>
            </a:r>
            <a:r>
              <a:rPr sz="1581" b="1" spc="-25" dirty="0">
                <a:solidFill>
                  <a:srgbClr val="FFFFFF"/>
                </a:solidFill>
                <a:latin typeface="Arial"/>
                <a:cs typeface="Arial"/>
              </a:rPr>
              <a:t> </a:t>
            </a:r>
            <a:r>
              <a:rPr sz="1581" b="1" spc="-127" dirty="0">
                <a:solidFill>
                  <a:srgbClr val="FFFFFF"/>
                </a:solidFill>
                <a:latin typeface="Arial"/>
                <a:cs typeface="Arial"/>
              </a:rPr>
              <a:t>EXPERIENCE</a:t>
            </a:r>
            <a:endParaRPr sz="1581">
              <a:solidFill>
                <a:srgbClr val="4C5A67"/>
              </a:solidFill>
              <a:latin typeface="Arial"/>
              <a:cs typeface="Arial"/>
            </a:endParaRPr>
          </a:p>
        </p:txBody>
      </p:sp>
      <p:sp>
        <p:nvSpPr>
          <p:cNvPr id="33" name="object 33"/>
          <p:cNvSpPr txBox="1">
            <a:spLocks noGrp="1"/>
          </p:cNvSpPr>
          <p:nvPr>
            <p:ph type="title" idx="4294967295"/>
          </p:nvPr>
        </p:nvSpPr>
        <p:spPr>
          <a:xfrm>
            <a:off x="5517828" y="1366778"/>
            <a:ext cx="5583237" cy="765175"/>
          </a:xfrm>
          <a:prstGeom prst="rect">
            <a:avLst/>
          </a:prstGeom>
        </p:spPr>
        <p:txBody>
          <a:bodyPr vert="horz" wrap="square" lIns="0" tIns="13600" rIns="0" bIns="0" rtlCol="0" anchor="ctr">
            <a:spAutoFit/>
          </a:bodyPr>
          <a:lstStyle/>
          <a:p>
            <a:pPr marL="12953">
              <a:lnSpc>
                <a:spcPct val="100000"/>
              </a:lnSpc>
              <a:spcBef>
                <a:spcPts val="107"/>
              </a:spcBef>
            </a:pPr>
            <a:r>
              <a:rPr sz="2397" dirty="0">
                <a:solidFill>
                  <a:srgbClr val="1A1A1A"/>
                </a:solidFill>
                <a:latin typeface="+mn-lt"/>
              </a:rPr>
              <a:t>Enable your teams to make decisions and</a:t>
            </a:r>
            <a:endParaRPr sz="2397" dirty="0">
              <a:latin typeface="+mn-lt"/>
            </a:endParaRPr>
          </a:p>
          <a:p>
            <a:pPr marL="12953">
              <a:lnSpc>
                <a:spcPct val="100000"/>
              </a:lnSpc>
            </a:pPr>
            <a:r>
              <a:rPr sz="2397" dirty="0">
                <a:solidFill>
                  <a:srgbClr val="1A1A1A"/>
                </a:solidFill>
                <a:latin typeface="+mn-lt"/>
              </a:rPr>
              <a:t>take action faster</a:t>
            </a:r>
            <a:endParaRPr sz="2397" dirty="0">
              <a:latin typeface="+mn-lt"/>
            </a:endParaRPr>
          </a:p>
        </p:txBody>
      </p:sp>
      <p:sp>
        <p:nvSpPr>
          <p:cNvPr id="34" name="object 34"/>
          <p:cNvSpPr txBox="1"/>
          <p:nvPr/>
        </p:nvSpPr>
        <p:spPr>
          <a:xfrm>
            <a:off x="5444564" y="2394070"/>
            <a:ext cx="6064512" cy="1507980"/>
          </a:xfrm>
          <a:prstGeom prst="rect">
            <a:avLst/>
          </a:prstGeom>
        </p:spPr>
        <p:txBody>
          <a:bodyPr vert="horz" wrap="square" lIns="0" tIns="12953" rIns="0" bIns="0" rtlCol="0">
            <a:spAutoFit/>
          </a:bodyPr>
          <a:lstStyle/>
          <a:p>
            <a:pPr marL="23315" defTabSz="932597">
              <a:spcBef>
                <a:spcPts val="102"/>
              </a:spcBef>
            </a:pPr>
            <a:r>
              <a:rPr sz="2397" dirty="0">
                <a:solidFill>
                  <a:srgbClr val="1A1A1A"/>
                </a:solidFill>
                <a:latin typeface="Calibri" panose="020F0502020204030204"/>
                <a:cs typeface="Arial Black"/>
              </a:rPr>
              <a:t>Reduce context switching on important tasks</a:t>
            </a:r>
            <a:endParaRPr sz="2397" dirty="0">
              <a:solidFill>
                <a:srgbClr val="4C5A67"/>
              </a:solidFill>
              <a:latin typeface="Calibri" panose="020F0502020204030204"/>
              <a:cs typeface="Arial Black"/>
            </a:endParaRPr>
          </a:p>
          <a:p>
            <a:pPr marL="12953" marR="959796" defTabSz="932597">
              <a:spcBef>
                <a:spcPts val="2774"/>
              </a:spcBef>
            </a:pPr>
            <a:r>
              <a:rPr sz="2397" dirty="0">
                <a:solidFill>
                  <a:srgbClr val="1A1A1A"/>
                </a:solidFill>
                <a:latin typeface="Calibri" panose="020F0502020204030204"/>
                <a:cs typeface="Arial Black"/>
              </a:rPr>
              <a:t>Create opportunities for collaboration  around external content</a:t>
            </a:r>
            <a:endParaRPr sz="2397" dirty="0">
              <a:solidFill>
                <a:srgbClr val="4C5A67"/>
              </a:solidFill>
              <a:latin typeface="Calibri" panose="020F0502020204030204"/>
              <a:cs typeface="Arial Black"/>
            </a:endParaRPr>
          </a:p>
        </p:txBody>
      </p:sp>
      <p:sp>
        <p:nvSpPr>
          <p:cNvPr id="35" name="object 35"/>
          <p:cNvSpPr/>
          <p:nvPr/>
        </p:nvSpPr>
        <p:spPr>
          <a:xfrm>
            <a:off x="4408209" y="1769614"/>
            <a:ext cx="945556" cy="277190"/>
          </a:xfrm>
          <a:custGeom>
            <a:avLst/>
            <a:gdLst/>
            <a:ahLst/>
            <a:cxnLst/>
            <a:rect l="l" t="t" r="r" b="b"/>
            <a:pathLst>
              <a:path w="927100" h="271780">
                <a:moveTo>
                  <a:pt x="0" y="271399"/>
                </a:moveTo>
                <a:lnTo>
                  <a:pt x="926592" y="0"/>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6" name="object 36"/>
          <p:cNvSpPr/>
          <p:nvPr/>
        </p:nvSpPr>
        <p:spPr>
          <a:xfrm>
            <a:off x="5364127" y="1458747"/>
            <a:ext cx="0" cy="570572"/>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7" name="object 37"/>
          <p:cNvSpPr/>
          <p:nvPr/>
        </p:nvSpPr>
        <p:spPr>
          <a:xfrm>
            <a:off x="4408210" y="2598077"/>
            <a:ext cx="966928" cy="1943"/>
          </a:xfrm>
          <a:custGeom>
            <a:avLst/>
            <a:gdLst/>
            <a:ahLst/>
            <a:cxnLst/>
            <a:rect l="l" t="t" r="r" b="b"/>
            <a:pathLst>
              <a:path w="948054" h="1905">
                <a:moveTo>
                  <a:pt x="0" y="0"/>
                </a:moveTo>
                <a:lnTo>
                  <a:pt x="947801" y="1778"/>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8" name="object 38"/>
          <p:cNvSpPr/>
          <p:nvPr/>
        </p:nvSpPr>
        <p:spPr>
          <a:xfrm>
            <a:off x="5364127" y="2332284"/>
            <a:ext cx="0" cy="570572"/>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9" name="object 39"/>
          <p:cNvSpPr/>
          <p:nvPr/>
        </p:nvSpPr>
        <p:spPr>
          <a:xfrm>
            <a:off x="4391112" y="3140542"/>
            <a:ext cx="973405" cy="360736"/>
          </a:xfrm>
          <a:custGeom>
            <a:avLst/>
            <a:gdLst/>
            <a:ahLst/>
            <a:cxnLst/>
            <a:rect l="l" t="t" r="r" b="b"/>
            <a:pathLst>
              <a:path w="954404" h="353695">
                <a:moveTo>
                  <a:pt x="0" y="0"/>
                </a:moveTo>
                <a:lnTo>
                  <a:pt x="954024" y="353441"/>
                </a:lnTo>
              </a:path>
            </a:pathLst>
          </a:custGeom>
          <a:ln w="19811">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40" name="object 40"/>
          <p:cNvSpPr/>
          <p:nvPr/>
        </p:nvSpPr>
        <p:spPr>
          <a:xfrm>
            <a:off x="5353247" y="3216703"/>
            <a:ext cx="0" cy="570572"/>
          </a:xfrm>
          <a:custGeom>
            <a:avLst/>
            <a:gdLst/>
            <a:ahLst/>
            <a:cxnLst/>
            <a:rect l="l" t="t" r="r" b="b"/>
            <a:pathLst>
              <a:path h="559435">
                <a:moveTo>
                  <a:pt x="0" y="0"/>
                </a:moveTo>
                <a:lnTo>
                  <a:pt x="0" y="559054"/>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68" name="object 68"/>
          <p:cNvSpPr/>
          <p:nvPr/>
        </p:nvSpPr>
        <p:spPr>
          <a:xfrm>
            <a:off x="333279" y="3818175"/>
            <a:ext cx="5809587" cy="355425"/>
          </a:xfrm>
          <a:prstGeom prst="rect">
            <a:avLst/>
          </a:prstGeom>
          <a:blipFill>
            <a:blip r:embed="rId2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9" name="object 4">
            <a:extLst>
              <a:ext uri="{FF2B5EF4-FFF2-40B4-BE49-F238E27FC236}">
                <a16:creationId xmlns:a16="http://schemas.microsoft.com/office/drawing/2014/main" id="{6C0A75C2-C9AD-4E04-BE08-83448E951A4C}"/>
              </a:ext>
            </a:extLst>
          </p:cNvPr>
          <p:cNvSpPr txBox="1">
            <a:spLocks/>
          </p:cNvSpPr>
          <p:nvPr/>
        </p:nvSpPr>
        <p:spPr>
          <a:xfrm>
            <a:off x="179019" y="107500"/>
            <a:ext cx="12256573" cy="505522"/>
          </a:xfrm>
          <a:prstGeom prst="rect">
            <a:avLst/>
          </a:prstGeom>
        </p:spPr>
        <p:txBody>
          <a:bodyPr vert="horz" wrap="square" lIns="0" tIns="1295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3" defTabSz="932742">
              <a:lnSpc>
                <a:spcPct val="100000"/>
              </a:lnSpc>
              <a:spcBef>
                <a:spcPts val="102"/>
              </a:spcBef>
            </a:pPr>
            <a:r>
              <a:rPr lang="en-US" sz="3200" b="1" spc="-150" dirty="0">
                <a:ln w="3175">
                  <a:noFill/>
                </a:ln>
                <a:gradFill>
                  <a:gsLst>
                    <a:gs pos="1250">
                      <a:schemeClr val="tx1"/>
                    </a:gs>
                    <a:gs pos="100000">
                      <a:schemeClr val="tx1"/>
                    </a:gs>
                  </a:gsLst>
                  <a:lin ang="5400000" scaled="0"/>
                </a:gradFill>
                <a:ea typeface="+mn-ea"/>
                <a:cs typeface="Segoe UI" pitchFamily="34" charset="0"/>
              </a:rPr>
              <a:t>Make teamwork more productive with Teams Apps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878" y="1036279"/>
            <a:ext cx="7011715" cy="5546399"/>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4190" y="1998435"/>
            <a:ext cx="12434711" cy="4996089"/>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E6E6E6"/>
              </a:solidFill>
              <a:latin typeface="Segoe UI"/>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52809" y="5314023"/>
            <a:ext cx="5853912" cy="1031454"/>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52" name="Title 51"/>
          <p:cNvSpPr>
            <a:spLocks noGrp="1"/>
          </p:cNvSpPr>
          <p:nvPr>
            <p:ph type="title"/>
          </p:nvPr>
        </p:nvSpPr>
        <p:spPr>
          <a:xfrm>
            <a:off x="352549" y="421374"/>
            <a:ext cx="11890694" cy="565027"/>
          </a:xfrm>
        </p:spPr>
        <p:txBody>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306198" y="1045325"/>
            <a:ext cx="11890694" cy="284282"/>
          </a:xfrm>
        </p:spPr>
        <p:txBody>
          <a:bodyPr/>
          <a:lstStyle/>
          <a:p>
            <a:r>
              <a:rPr lang="en-US" sz="1632"/>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500519" y="2220939"/>
            <a:ext cx="327746" cy="224617"/>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algn="ctr" defTabSz="951070">
              <a:defRPr/>
            </a:pPr>
            <a:endParaRPr lang="en-US" sz="1910" kern="0">
              <a:solidFill>
                <a:srgbClr val="FFFFFF"/>
              </a:solidFill>
              <a:latin typeface="Segoe UI"/>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72892" y="3251092"/>
            <a:ext cx="378602" cy="382937"/>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64817" y="5531440"/>
            <a:ext cx="390953" cy="417728"/>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20988" y="4391693"/>
            <a:ext cx="294416" cy="386421"/>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81861" y="2435021"/>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66572" y="5393192"/>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FFFFFF"/>
                </a:solidFill>
                <a:latin typeface="Segoe UI Semibold"/>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66573" y="5762419"/>
            <a:ext cx="3279718"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FFFFFF"/>
                </a:solidFill>
                <a:latin typeface="Segoe UI"/>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58249" y="4183120"/>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70938" y="4527277"/>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719274" y="5314023"/>
            <a:ext cx="7212367" cy="1031454"/>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9479"/>
            </a:xfrm>
            <a:prstGeom prst="rect">
              <a:avLst/>
            </a:prstGeom>
            <a:noFill/>
          </p:spPr>
          <p:txBody>
            <a:bodyPr wrap="square" lIns="0" tIns="0" rIns="0" bIns="0" rtlCol="0">
              <a:spAutoFit/>
            </a:bodyPr>
            <a:lstStyle/>
            <a:p>
              <a:pPr algn="ct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184E3CC-6346-453D-A42C-BFDE684B0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2698" y="2641998"/>
            <a:ext cx="416410" cy="416410"/>
          </a:xfrm>
          <a:prstGeom prst="rect">
            <a:avLst/>
          </a:prstGeom>
        </p:spPr>
      </p:pic>
      <p:pic>
        <p:nvPicPr>
          <p:cNvPr id="5" name="Graphic 4">
            <a:extLst>
              <a:ext uri="{FF2B5EF4-FFF2-40B4-BE49-F238E27FC236}">
                <a16:creationId xmlns:a16="http://schemas.microsoft.com/office/drawing/2014/main" id="{D5B8E8F8-DEE9-450D-A0CD-D188E51DF0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8141" y="2716807"/>
            <a:ext cx="416410" cy="416410"/>
          </a:xfrm>
          <a:prstGeom prst="rect">
            <a:avLst/>
          </a:prstGeom>
        </p:spPr>
      </p:pic>
      <p:pic>
        <p:nvPicPr>
          <p:cNvPr id="6" name="Graphic 5">
            <a:extLst>
              <a:ext uri="{FF2B5EF4-FFF2-40B4-BE49-F238E27FC236}">
                <a16:creationId xmlns:a16="http://schemas.microsoft.com/office/drawing/2014/main" id="{794F4198-995C-47C1-9972-33EA9E41CD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1460" y="2711680"/>
            <a:ext cx="416410" cy="416410"/>
          </a:xfrm>
          <a:prstGeom prst="rect">
            <a:avLst/>
          </a:prstGeom>
        </p:spPr>
      </p:pic>
      <p:pic>
        <p:nvPicPr>
          <p:cNvPr id="7" name="Graphic 6">
            <a:extLst>
              <a:ext uri="{FF2B5EF4-FFF2-40B4-BE49-F238E27FC236}">
                <a16:creationId xmlns:a16="http://schemas.microsoft.com/office/drawing/2014/main" id="{235473DE-CEF7-4349-A2C3-25AC14B0D0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996" y="2716807"/>
            <a:ext cx="416410" cy="416410"/>
          </a:xfrm>
          <a:prstGeom prst="rect">
            <a:avLst/>
          </a:prstGeom>
        </p:spPr>
      </p:pic>
      <p:pic>
        <p:nvPicPr>
          <p:cNvPr id="8" name="Graphic 7">
            <a:extLst>
              <a:ext uri="{FF2B5EF4-FFF2-40B4-BE49-F238E27FC236}">
                <a16:creationId xmlns:a16="http://schemas.microsoft.com/office/drawing/2014/main" id="{7300E565-BA2E-45F8-BE99-54BC592CFA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831" y="2712307"/>
            <a:ext cx="416351" cy="416351"/>
          </a:xfrm>
          <a:prstGeom prst="rect">
            <a:avLst/>
          </a:prstGeom>
        </p:spPr>
      </p:pic>
      <p:sp>
        <p:nvSpPr>
          <p:cNvPr id="9" name="UniversalApp_E8CC" title="Icon of a cellphone in front of a tablet">
            <a:extLst>
              <a:ext uri="{FF2B5EF4-FFF2-40B4-BE49-F238E27FC236}">
                <a16:creationId xmlns:a16="http://schemas.microsoft.com/office/drawing/2014/main" id="{46BD585A-027F-401E-82AE-039EC8F49C7F}"/>
              </a:ext>
            </a:extLst>
          </p:cNvPr>
          <p:cNvSpPr>
            <a:spLocks noChangeAspect="1" noEditPoints="1"/>
          </p:cNvSpPr>
          <p:nvPr/>
        </p:nvSpPr>
        <p:spPr bwMode="auto">
          <a:xfrm>
            <a:off x="5414241" y="746896"/>
            <a:ext cx="942278" cy="691459"/>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86FEBEA2-F628-4891-8C4B-00CCEDB3A38D}"/>
              </a:ext>
            </a:extLst>
          </p:cNvPr>
          <p:cNvSpPr txBox="1"/>
          <p:nvPr/>
        </p:nvSpPr>
        <p:spPr>
          <a:xfrm>
            <a:off x="4967046" y="375675"/>
            <a:ext cx="1813378"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your app/service</a:t>
            </a:r>
          </a:p>
        </p:txBody>
      </p:sp>
      <p:sp>
        <p:nvSpPr>
          <p:cNvPr id="11" name="Freeform 5">
            <a:extLst>
              <a:ext uri="{FF2B5EF4-FFF2-40B4-BE49-F238E27FC236}">
                <a16:creationId xmlns:a16="http://schemas.microsoft.com/office/drawing/2014/main" id="{46E55DF1-E5AE-4EAA-956D-9C861944BB2B}"/>
              </a:ext>
            </a:extLst>
          </p:cNvPr>
          <p:cNvSpPr>
            <a:spLocks/>
          </p:cNvSpPr>
          <p:nvPr/>
        </p:nvSpPr>
        <p:spPr bwMode="auto">
          <a:xfrm flipV="1">
            <a:off x="1215489" y="1868266"/>
            <a:ext cx="4337279" cy="691459"/>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2" name="Straight Connector 11">
            <a:extLst>
              <a:ext uri="{FF2B5EF4-FFF2-40B4-BE49-F238E27FC236}">
                <a16:creationId xmlns:a16="http://schemas.microsoft.com/office/drawing/2014/main" id="{7D0474E1-840B-4841-943E-813D6DFC6CC1}"/>
              </a:ext>
            </a:extLst>
          </p:cNvPr>
          <p:cNvCxnSpPr>
            <a:cxnSpLocks/>
          </p:cNvCxnSpPr>
          <p:nvPr/>
        </p:nvCxnSpPr>
        <p:spPr>
          <a:xfrm>
            <a:off x="5552768" y="1481158"/>
            <a:ext cx="0" cy="426946"/>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5">
            <a:extLst>
              <a:ext uri="{FF2B5EF4-FFF2-40B4-BE49-F238E27FC236}">
                <a16:creationId xmlns:a16="http://schemas.microsoft.com/office/drawing/2014/main" id="{73A78C9C-E57F-4ECD-8FD6-8DB02579781B}"/>
              </a:ext>
            </a:extLst>
          </p:cNvPr>
          <p:cNvSpPr>
            <a:spLocks/>
          </p:cNvSpPr>
          <p:nvPr/>
        </p:nvSpPr>
        <p:spPr bwMode="auto">
          <a:xfrm flipV="1">
            <a:off x="2251888" y="1868263"/>
            <a:ext cx="3457520" cy="691459"/>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4" name="Straight Connector 13">
            <a:extLst>
              <a:ext uri="{FF2B5EF4-FFF2-40B4-BE49-F238E27FC236}">
                <a16:creationId xmlns:a16="http://schemas.microsoft.com/office/drawing/2014/main" id="{809DA9D9-2D0B-41DE-BE25-4FE4CA03BC52}"/>
              </a:ext>
            </a:extLst>
          </p:cNvPr>
          <p:cNvCxnSpPr>
            <a:cxnSpLocks/>
          </p:cNvCxnSpPr>
          <p:nvPr/>
        </p:nvCxnSpPr>
        <p:spPr>
          <a:xfrm>
            <a:off x="5709408" y="1481157"/>
            <a:ext cx="0" cy="426946"/>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206CB6-F425-4F28-B576-681ED336B640}"/>
              </a:ext>
            </a:extLst>
          </p:cNvPr>
          <p:cNvCxnSpPr>
            <a:cxnSpLocks/>
          </p:cNvCxnSpPr>
          <p:nvPr/>
        </p:nvCxnSpPr>
        <p:spPr>
          <a:xfrm>
            <a:off x="5873735"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Freeform 5">
            <a:extLst>
              <a:ext uri="{FF2B5EF4-FFF2-40B4-BE49-F238E27FC236}">
                <a16:creationId xmlns:a16="http://schemas.microsoft.com/office/drawing/2014/main" id="{0C9EABDE-B9F8-4FA2-A563-7B0C1579A9FC}"/>
              </a:ext>
            </a:extLst>
          </p:cNvPr>
          <p:cNvSpPr>
            <a:spLocks/>
          </p:cNvSpPr>
          <p:nvPr/>
        </p:nvSpPr>
        <p:spPr bwMode="auto">
          <a:xfrm flipV="1">
            <a:off x="3460456" y="1868260"/>
            <a:ext cx="2413279" cy="696586"/>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 name="Freeform 5">
            <a:extLst>
              <a:ext uri="{FF2B5EF4-FFF2-40B4-BE49-F238E27FC236}">
                <a16:creationId xmlns:a16="http://schemas.microsoft.com/office/drawing/2014/main" id="{A9011F06-0184-40B7-A02E-BEB3B31CFE9E}"/>
              </a:ext>
            </a:extLst>
          </p:cNvPr>
          <p:cNvSpPr>
            <a:spLocks/>
          </p:cNvSpPr>
          <p:nvPr/>
        </p:nvSpPr>
        <p:spPr bwMode="auto">
          <a:xfrm flipH="1" flipV="1">
            <a:off x="6025331" y="1873389"/>
            <a:ext cx="1215488" cy="691458"/>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9" name="Straight Connector 18">
            <a:extLst>
              <a:ext uri="{FF2B5EF4-FFF2-40B4-BE49-F238E27FC236}">
                <a16:creationId xmlns:a16="http://schemas.microsoft.com/office/drawing/2014/main" id="{D226EB9E-1DA9-4E28-BF06-6FA938693B14}"/>
              </a:ext>
            </a:extLst>
          </p:cNvPr>
          <p:cNvCxnSpPr>
            <a:cxnSpLocks/>
          </p:cNvCxnSpPr>
          <p:nvPr/>
        </p:nvCxnSpPr>
        <p:spPr>
          <a:xfrm>
            <a:off x="6024025"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Freeform 5">
            <a:extLst>
              <a:ext uri="{FF2B5EF4-FFF2-40B4-BE49-F238E27FC236}">
                <a16:creationId xmlns:a16="http://schemas.microsoft.com/office/drawing/2014/main" id="{7F5176B2-4F03-4080-8913-3917BAB1062C}"/>
              </a:ext>
            </a:extLst>
          </p:cNvPr>
          <p:cNvSpPr>
            <a:spLocks/>
          </p:cNvSpPr>
          <p:nvPr/>
        </p:nvSpPr>
        <p:spPr bwMode="auto">
          <a:xfrm flipH="1" flipV="1">
            <a:off x="6147429" y="1817572"/>
            <a:ext cx="2169728" cy="78578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21" name="Straight Connector 20">
            <a:extLst>
              <a:ext uri="{FF2B5EF4-FFF2-40B4-BE49-F238E27FC236}">
                <a16:creationId xmlns:a16="http://schemas.microsoft.com/office/drawing/2014/main" id="{02CFC79F-F128-4C97-AE49-133B98B5064D}"/>
              </a:ext>
            </a:extLst>
          </p:cNvPr>
          <p:cNvCxnSpPr>
            <a:cxnSpLocks/>
          </p:cNvCxnSpPr>
          <p:nvPr/>
        </p:nvCxnSpPr>
        <p:spPr>
          <a:xfrm>
            <a:off x="6146128"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573F02-F7DC-411B-94D4-5D782508D3FD}"/>
              </a:ext>
            </a:extLst>
          </p:cNvPr>
          <p:cNvCxnSpPr>
            <a:cxnSpLocks/>
          </p:cNvCxnSpPr>
          <p:nvPr/>
        </p:nvCxnSpPr>
        <p:spPr>
          <a:xfrm>
            <a:off x="6284954"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Freeform 5">
            <a:extLst>
              <a:ext uri="{FF2B5EF4-FFF2-40B4-BE49-F238E27FC236}">
                <a16:creationId xmlns:a16="http://schemas.microsoft.com/office/drawing/2014/main" id="{05E9DB0E-A369-4E53-B114-C7346D6A3B75}"/>
              </a:ext>
            </a:extLst>
          </p:cNvPr>
          <p:cNvSpPr>
            <a:spLocks/>
          </p:cNvSpPr>
          <p:nvPr/>
        </p:nvSpPr>
        <p:spPr bwMode="auto">
          <a:xfrm flipH="1" flipV="1">
            <a:off x="6284952" y="1892509"/>
            <a:ext cx="3320107" cy="63398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 name="TextBox 24">
            <a:extLst>
              <a:ext uri="{FF2B5EF4-FFF2-40B4-BE49-F238E27FC236}">
                <a16:creationId xmlns:a16="http://schemas.microsoft.com/office/drawing/2014/main" id="{B33E43F3-6576-4EE8-AD6F-89470B45D328}"/>
              </a:ext>
            </a:extLst>
          </p:cNvPr>
          <p:cNvSpPr txBox="1"/>
          <p:nvPr/>
        </p:nvSpPr>
        <p:spPr>
          <a:xfrm>
            <a:off x="771091" y="3045814"/>
            <a:ext cx="885830"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tabs</a:t>
            </a:r>
          </a:p>
        </p:txBody>
      </p:sp>
      <p:sp>
        <p:nvSpPr>
          <p:cNvPr id="26" name="TextBox 25">
            <a:extLst>
              <a:ext uri="{FF2B5EF4-FFF2-40B4-BE49-F238E27FC236}">
                <a16:creationId xmlns:a16="http://schemas.microsoft.com/office/drawing/2014/main" id="{4B6522DB-86A3-4DBD-8257-57B5A3853685}"/>
              </a:ext>
            </a:extLst>
          </p:cNvPr>
          <p:cNvSpPr txBox="1"/>
          <p:nvPr/>
        </p:nvSpPr>
        <p:spPr>
          <a:xfrm>
            <a:off x="2692305" y="2975814"/>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adaptive</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cards</a:t>
            </a:r>
          </a:p>
        </p:txBody>
      </p:sp>
      <p:sp>
        <p:nvSpPr>
          <p:cNvPr id="27" name="TextBox 26">
            <a:extLst>
              <a:ext uri="{FF2B5EF4-FFF2-40B4-BE49-F238E27FC236}">
                <a16:creationId xmlns:a16="http://schemas.microsoft.com/office/drawing/2014/main" id="{5823810B-DFBF-4CF7-A964-FDF3709E73B2}"/>
              </a:ext>
            </a:extLst>
          </p:cNvPr>
          <p:cNvSpPr txBox="1"/>
          <p:nvPr/>
        </p:nvSpPr>
        <p:spPr>
          <a:xfrm>
            <a:off x="8831583" y="3065468"/>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notifications</a:t>
            </a:r>
          </a:p>
        </p:txBody>
      </p:sp>
      <p:sp>
        <p:nvSpPr>
          <p:cNvPr id="28" name="TextBox 27">
            <a:extLst>
              <a:ext uri="{FF2B5EF4-FFF2-40B4-BE49-F238E27FC236}">
                <a16:creationId xmlns:a16="http://schemas.microsoft.com/office/drawing/2014/main" id="{30DC2196-9092-4F16-A48D-084AE14C5713}"/>
              </a:ext>
            </a:extLst>
          </p:cNvPr>
          <p:cNvSpPr txBox="1"/>
          <p:nvPr/>
        </p:nvSpPr>
        <p:spPr>
          <a:xfrm>
            <a:off x="6474903" y="3060341"/>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bots</a:t>
            </a:r>
          </a:p>
        </p:txBody>
      </p:sp>
      <p:sp>
        <p:nvSpPr>
          <p:cNvPr id="29" name="TextBox 28">
            <a:extLst>
              <a:ext uri="{FF2B5EF4-FFF2-40B4-BE49-F238E27FC236}">
                <a16:creationId xmlns:a16="http://schemas.microsoft.com/office/drawing/2014/main" id="{E1AD2C31-9FFB-4F64-ACC1-D7FE7A698BE9}"/>
              </a:ext>
            </a:extLst>
          </p:cNvPr>
          <p:cNvSpPr txBox="1"/>
          <p:nvPr/>
        </p:nvSpPr>
        <p:spPr>
          <a:xfrm>
            <a:off x="7541559" y="3032742"/>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messaging</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extensions</a:t>
            </a:r>
          </a:p>
        </p:txBody>
      </p:sp>
      <p:sp>
        <p:nvSpPr>
          <p:cNvPr id="30" name="Freeform 5">
            <a:extLst>
              <a:ext uri="{FF2B5EF4-FFF2-40B4-BE49-F238E27FC236}">
                <a16:creationId xmlns:a16="http://schemas.microsoft.com/office/drawing/2014/main" id="{44AA37C0-C26E-4057-8237-57BCD1C66903}"/>
              </a:ext>
            </a:extLst>
          </p:cNvPr>
          <p:cNvSpPr>
            <a:spLocks/>
          </p:cNvSpPr>
          <p:nvPr/>
        </p:nvSpPr>
        <p:spPr bwMode="auto">
          <a:xfrm>
            <a:off x="1198404" y="3470073"/>
            <a:ext cx="4440860" cy="120879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1" name="Freeform 5">
            <a:extLst>
              <a:ext uri="{FF2B5EF4-FFF2-40B4-BE49-F238E27FC236}">
                <a16:creationId xmlns:a16="http://schemas.microsoft.com/office/drawing/2014/main" id="{24C9D168-6339-4F9F-825D-BA0C23C784C5}"/>
              </a:ext>
            </a:extLst>
          </p:cNvPr>
          <p:cNvSpPr>
            <a:spLocks/>
          </p:cNvSpPr>
          <p:nvPr/>
        </p:nvSpPr>
        <p:spPr bwMode="auto">
          <a:xfrm>
            <a:off x="2255673" y="3544497"/>
            <a:ext cx="3435027" cy="1049821"/>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2" name="Freeform 5">
            <a:extLst>
              <a:ext uri="{FF2B5EF4-FFF2-40B4-BE49-F238E27FC236}">
                <a16:creationId xmlns:a16="http://schemas.microsoft.com/office/drawing/2014/main" id="{30AC871A-6C7C-44EF-8AD9-E1A8B7D69660}"/>
              </a:ext>
            </a:extLst>
          </p:cNvPr>
          <p:cNvSpPr>
            <a:spLocks/>
          </p:cNvSpPr>
          <p:nvPr/>
        </p:nvSpPr>
        <p:spPr bwMode="auto">
          <a:xfrm flipH="1">
            <a:off x="5964478" y="3466412"/>
            <a:ext cx="1263979" cy="1153098"/>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3" name="TextBox 32">
            <a:extLst>
              <a:ext uri="{FF2B5EF4-FFF2-40B4-BE49-F238E27FC236}">
                <a16:creationId xmlns:a16="http://schemas.microsoft.com/office/drawing/2014/main" id="{339A38E2-32B9-4EA2-A524-BE7AC5038637}"/>
              </a:ext>
            </a:extLst>
          </p:cNvPr>
          <p:cNvSpPr txBox="1"/>
          <p:nvPr/>
        </p:nvSpPr>
        <p:spPr>
          <a:xfrm>
            <a:off x="1489914" y="3045814"/>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connectors</a:t>
            </a:r>
          </a:p>
        </p:txBody>
      </p:sp>
      <p:pic>
        <p:nvPicPr>
          <p:cNvPr id="34" name="Graphic 33">
            <a:extLst>
              <a:ext uri="{FF2B5EF4-FFF2-40B4-BE49-F238E27FC236}">
                <a16:creationId xmlns:a16="http://schemas.microsoft.com/office/drawing/2014/main" id="{9B832B11-00DF-45CF-9B3A-70BFB6A6C5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6471" y="2711680"/>
            <a:ext cx="416410" cy="416410"/>
          </a:xfrm>
          <a:prstGeom prst="rect">
            <a:avLst/>
          </a:prstGeom>
        </p:spPr>
      </p:pic>
      <p:sp>
        <p:nvSpPr>
          <p:cNvPr id="35" name="Freeform 5">
            <a:extLst>
              <a:ext uri="{FF2B5EF4-FFF2-40B4-BE49-F238E27FC236}">
                <a16:creationId xmlns:a16="http://schemas.microsoft.com/office/drawing/2014/main" id="{05036948-9A88-49E6-97D4-B05518ECA030}"/>
              </a:ext>
            </a:extLst>
          </p:cNvPr>
          <p:cNvSpPr>
            <a:spLocks/>
          </p:cNvSpPr>
          <p:nvPr/>
        </p:nvSpPr>
        <p:spPr bwMode="auto">
          <a:xfrm>
            <a:off x="3460455" y="3559345"/>
            <a:ext cx="2297029" cy="102013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6" name="Freeform 5">
            <a:extLst>
              <a:ext uri="{FF2B5EF4-FFF2-40B4-BE49-F238E27FC236}">
                <a16:creationId xmlns:a16="http://schemas.microsoft.com/office/drawing/2014/main" id="{CBFB1DB4-8362-48CD-BF75-E4F1A515BB03}"/>
              </a:ext>
            </a:extLst>
          </p:cNvPr>
          <p:cNvSpPr>
            <a:spLocks/>
          </p:cNvSpPr>
          <p:nvPr/>
        </p:nvSpPr>
        <p:spPr bwMode="auto">
          <a:xfrm flipH="1">
            <a:off x="6031263" y="3551165"/>
            <a:ext cx="2285892" cy="98473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7" name="Freeform 5">
            <a:extLst>
              <a:ext uri="{FF2B5EF4-FFF2-40B4-BE49-F238E27FC236}">
                <a16:creationId xmlns:a16="http://schemas.microsoft.com/office/drawing/2014/main" id="{9403DDFD-B156-4A9A-A384-8D183E1F7C53}"/>
              </a:ext>
            </a:extLst>
          </p:cNvPr>
          <p:cNvSpPr>
            <a:spLocks/>
          </p:cNvSpPr>
          <p:nvPr/>
        </p:nvSpPr>
        <p:spPr bwMode="auto">
          <a:xfrm flipH="1">
            <a:off x="6127332" y="3531196"/>
            <a:ext cx="3477727" cy="1023357"/>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45" name="Title 1">
            <a:extLst>
              <a:ext uri="{FF2B5EF4-FFF2-40B4-BE49-F238E27FC236}">
                <a16:creationId xmlns:a16="http://schemas.microsoft.com/office/drawing/2014/main" id="{15C3AF08-0B36-4A12-9344-1FC103DAF775}"/>
              </a:ext>
            </a:extLst>
          </p:cNvPr>
          <p:cNvSpPr>
            <a:spLocks noGrp="1"/>
          </p:cNvSpPr>
          <p:nvPr>
            <p:ph type="title"/>
          </p:nvPr>
        </p:nvSpPr>
        <p:spPr>
          <a:xfrm>
            <a:off x="275481" y="295277"/>
            <a:ext cx="11887878" cy="492443"/>
          </a:xfrm>
        </p:spPr>
        <p:txBody>
          <a:bodyPr/>
          <a:lstStyle/>
          <a:p>
            <a:r>
              <a:rPr lang="en-US" sz="3200" b="1" spc="-150" dirty="0"/>
              <a:t>Real Digital Transformation</a:t>
            </a:r>
          </a:p>
        </p:txBody>
      </p:sp>
      <p:pic>
        <p:nvPicPr>
          <p:cNvPr id="41" name="Graphic 40" descr="List">
            <a:extLst>
              <a:ext uri="{FF2B5EF4-FFF2-40B4-BE49-F238E27FC236}">
                <a16:creationId xmlns:a16="http://schemas.microsoft.com/office/drawing/2014/main" id="{01DA4399-616A-469C-A151-4FE6C606D78A}"/>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67506" y="2627157"/>
            <a:ext cx="416410" cy="416410"/>
          </a:xfrm>
          <a:prstGeom prst="rect">
            <a:avLst/>
          </a:prstGeom>
        </p:spPr>
      </p:pic>
      <p:sp>
        <p:nvSpPr>
          <p:cNvPr id="46" name="Freeform 5">
            <a:extLst>
              <a:ext uri="{FF2B5EF4-FFF2-40B4-BE49-F238E27FC236}">
                <a16:creationId xmlns:a16="http://schemas.microsoft.com/office/drawing/2014/main" id="{81C3DFD1-6D54-45D3-A0D5-640B1353B44E}"/>
              </a:ext>
            </a:extLst>
          </p:cNvPr>
          <p:cNvSpPr>
            <a:spLocks/>
          </p:cNvSpPr>
          <p:nvPr/>
        </p:nvSpPr>
        <p:spPr bwMode="auto">
          <a:xfrm flipV="1">
            <a:off x="4735050" y="1869778"/>
            <a:ext cx="1217410" cy="696586"/>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7" name="TextBox 46">
            <a:extLst>
              <a:ext uri="{FF2B5EF4-FFF2-40B4-BE49-F238E27FC236}">
                <a16:creationId xmlns:a16="http://schemas.microsoft.com/office/drawing/2014/main" id="{907A79F8-02CF-49D0-85EF-B07322A4DEFD}"/>
              </a:ext>
            </a:extLst>
          </p:cNvPr>
          <p:cNvSpPr txBox="1"/>
          <p:nvPr/>
        </p:nvSpPr>
        <p:spPr>
          <a:xfrm>
            <a:off x="4007112" y="2960974"/>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task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modules</a:t>
            </a:r>
          </a:p>
        </p:txBody>
      </p:sp>
      <p:sp>
        <p:nvSpPr>
          <p:cNvPr id="48" name="Freeform 5">
            <a:extLst>
              <a:ext uri="{FF2B5EF4-FFF2-40B4-BE49-F238E27FC236}">
                <a16:creationId xmlns:a16="http://schemas.microsoft.com/office/drawing/2014/main" id="{D974FA83-9859-4992-9D76-453790D52805}"/>
              </a:ext>
            </a:extLst>
          </p:cNvPr>
          <p:cNvSpPr>
            <a:spLocks/>
          </p:cNvSpPr>
          <p:nvPr/>
        </p:nvSpPr>
        <p:spPr bwMode="auto">
          <a:xfrm>
            <a:off x="4735050" y="3544505"/>
            <a:ext cx="1079181" cy="1051331"/>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50" name="Freeform 5">
            <a:extLst>
              <a:ext uri="{FF2B5EF4-FFF2-40B4-BE49-F238E27FC236}">
                <a16:creationId xmlns:a16="http://schemas.microsoft.com/office/drawing/2014/main" id="{8CC9451B-1BE1-44D0-A5CC-B1DE77330423}"/>
              </a:ext>
            </a:extLst>
          </p:cNvPr>
          <p:cNvSpPr>
            <a:spLocks/>
          </p:cNvSpPr>
          <p:nvPr/>
        </p:nvSpPr>
        <p:spPr bwMode="auto">
          <a:xfrm flipH="1" flipV="1">
            <a:off x="6273426" y="1892892"/>
            <a:ext cx="4644876" cy="63398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51" name="TextBox 50">
            <a:extLst>
              <a:ext uri="{FF2B5EF4-FFF2-40B4-BE49-F238E27FC236}">
                <a16:creationId xmlns:a16="http://schemas.microsoft.com/office/drawing/2014/main" id="{0B10B33F-38FB-439D-A8FC-7F3F1E2F2DEA}"/>
              </a:ext>
            </a:extLst>
          </p:cNvPr>
          <p:cNvSpPr txBox="1"/>
          <p:nvPr/>
        </p:nvSpPr>
        <p:spPr>
          <a:xfrm>
            <a:off x="10180802" y="3057462"/>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graph</a:t>
            </a:r>
          </a:p>
        </p:txBody>
      </p:sp>
      <p:sp>
        <p:nvSpPr>
          <p:cNvPr id="52" name="Freeform 5">
            <a:extLst>
              <a:ext uri="{FF2B5EF4-FFF2-40B4-BE49-F238E27FC236}">
                <a16:creationId xmlns:a16="http://schemas.microsoft.com/office/drawing/2014/main" id="{1CA14397-D4F2-4CF5-AFE8-BFFFDD58F3F5}"/>
              </a:ext>
            </a:extLst>
          </p:cNvPr>
          <p:cNvSpPr>
            <a:spLocks/>
          </p:cNvSpPr>
          <p:nvPr/>
        </p:nvSpPr>
        <p:spPr bwMode="auto">
          <a:xfrm flipH="1">
            <a:off x="6266441" y="3531579"/>
            <a:ext cx="4651858" cy="1023357"/>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53" name="Intelligence" title="Icon of circles connected by crossing lines">
            <a:extLst>
              <a:ext uri="{FF2B5EF4-FFF2-40B4-BE49-F238E27FC236}">
                <a16:creationId xmlns:a16="http://schemas.microsoft.com/office/drawing/2014/main" id="{C36B73F8-D46E-4523-B226-AA8365B2A6C8}"/>
              </a:ext>
            </a:extLst>
          </p:cNvPr>
          <p:cNvSpPr>
            <a:spLocks noChangeAspect="1" noEditPoints="1"/>
          </p:cNvSpPr>
          <p:nvPr/>
        </p:nvSpPr>
        <p:spPr bwMode="auto">
          <a:xfrm>
            <a:off x="10707349" y="2676069"/>
            <a:ext cx="490008" cy="47085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42" name="TextBox 41">
            <a:extLst>
              <a:ext uri="{FF2B5EF4-FFF2-40B4-BE49-F238E27FC236}">
                <a16:creationId xmlns:a16="http://schemas.microsoft.com/office/drawing/2014/main" id="{A8D0616A-E18A-41B7-947F-FF313028C00D}"/>
              </a:ext>
            </a:extLst>
          </p:cNvPr>
          <p:cNvSpPr txBox="1"/>
          <p:nvPr/>
        </p:nvSpPr>
        <p:spPr>
          <a:xfrm>
            <a:off x="4891543" y="6066024"/>
            <a:ext cx="2224973" cy="224114"/>
          </a:xfrm>
          <a:prstGeom prst="rect">
            <a:avLst/>
          </a:prstGeom>
          <a:noFill/>
        </p:spPr>
        <p:txBody>
          <a:bodyPr wrap="square" lIns="0" tIns="0" rIns="0" bIns="0" rtlCol="0">
            <a:spAutoFit/>
          </a:bodyPr>
          <a:lstStyle>
            <a:defPPr>
              <a:defRPr lang="en-US"/>
            </a:defPPr>
            <a:lvl1pPr marR="0" lvl="0" indent="0" defTabSz="932205" fontAlgn="auto">
              <a:lnSpc>
                <a:spcPct val="100000"/>
              </a:lnSpc>
              <a:spcBef>
                <a:spcPts val="400"/>
              </a:spcBef>
              <a:spcAft>
                <a:spcPts val="0"/>
              </a:spcAft>
              <a:buClrTx/>
              <a:buSzPct val="90000"/>
              <a:buFontTx/>
              <a:buNone/>
              <a:tabLst/>
              <a:defRPr kumimoji="0" sz="2353" b="0" i="0" u="none" strike="noStrike" cap="none" spc="-144" normalizeH="0" baseline="0">
                <a:ln w="3175">
                  <a:noFill/>
                </a:ln>
                <a:solidFill>
                  <a:srgbClr val="FFFFFF"/>
                </a:solidFill>
                <a:effectLst/>
                <a:uLnTx/>
                <a:uFillTx/>
                <a:latin typeface="Segoe UI Semibold"/>
                <a:cs typeface="Segoe UI" pitchFamily="34" charset="0"/>
              </a:defRPr>
            </a:lvl1pPr>
          </a:lstStyle>
          <a:p>
            <a:pPr algn="ctr" defTabSz="950756">
              <a:spcBef>
                <a:spcPts val="408"/>
              </a:spcBef>
              <a:spcAft>
                <a:spcPts val="2448"/>
              </a:spcAft>
              <a:defRPr/>
            </a:pPr>
            <a:r>
              <a:rPr lang="en-US" sz="1428" b="1" spc="0">
                <a:solidFill>
                  <a:srgbClr val="1A1A1A"/>
                </a:solidFill>
                <a:latin typeface="Segoe UI Light" panose="020B0502040204020203" pitchFamily="34" charset="0"/>
                <a:cs typeface="Segoe UI Light" panose="020B0502040204020203" pitchFamily="34" charset="0"/>
              </a:rPr>
              <a:t>Microsoft Teams</a:t>
            </a:r>
          </a:p>
        </p:txBody>
      </p:sp>
      <p:pic>
        <p:nvPicPr>
          <p:cNvPr id="44" name="Picture 43">
            <a:extLst>
              <a:ext uri="{FF2B5EF4-FFF2-40B4-BE49-F238E27FC236}">
                <a16:creationId xmlns:a16="http://schemas.microsoft.com/office/drawing/2014/main" id="{F112E765-BA49-4B7F-8883-B57BBEC3E569}"/>
              </a:ext>
            </a:extLst>
          </p:cNvPr>
          <p:cNvPicPr>
            <a:picLocks noChangeAspect="1"/>
          </p:cNvPicPr>
          <p:nvPr/>
        </p:nvPicPr>
        <p:blipFill>
          <a:blip r:embed="rId17"/>
          <a:stretch>
            <a:fillRect/>
          </a:stretch>
        </p:blipFill>
        <p:spPr>
          <a:xfrm>
            <a:off x="5307109" y="4309198"/>
            <a:ext cx="1692949" cy="1674466"/>
          </a:xfrm>
          <a:prstGeom prst="rect">
            <a:avLst/>
          </a:prstGeom>
        </p:spPr>
      </p:pic>
      <p:grpSp>
        <p:nvGrpSpPr>
          <p:cNvPr id="24" name="Group 23">
            <a:extLst>
              <a:ext uri="{FF2B5EF4-FFF2-40B4-BE49-F238E27FC236}">
                <a16:creationId xmlns:a16="http://schemas.microsoft.com/office/drawing/2014/main" id="{3A5C5EFD-35C4-43C6-AC35-C6A7F838182C}"/>
              </a:ext>
            </a:extLst>
          </p:cNvPr>
          <p:cNvGrpSpPr/>
          <p:nvPr/>
        </p:nvGrpSpPr>
        <p:grpSpPr>
          <a:xfrm>
            <a:off x="2171278" y="4823333"/>
            <a:ext cx="1603720" cy="1593784"/>
            <a:chOff x="1596806" y="4796340"/>
            <a:chExt cx="1572417" cy="1562675"/>
          </a:xfrm>
        </p:grpSpPr>
        <p:grpSp>
          <p:nvGrpSpPr>
            <p:cNvPr id="54" name="Group 53">
              <a:extLst>
                <a:ext uri="{FF2B5EF4-FFF2-40B4-BE49-F238E27FC236}">
                  <a16:creationId xmlns:a16="http://schemas.microsoft.com/office/drawing/2014/main" id="{075F6585-753C-4B69-A93C-DB5BE35DAEA0}"/>
                </a:ext>
              </a:extLst>
            </p:cNvPr>
            <p:cNvGrpSpPr>
              <a:grpSpLocks noChangeAspect="1"/>
            </p:cNvGrpSpPr>
            <p:nvPr/>
          </p:nvGrpSpPr>
          <p:grpSpPr>
            <a:xfrm>
              <a:off x="1989249" y="5168390"/>
              <a:ext cx="460717" cy="473197"/>
              <a:chOff x="-1246796" y="7159089"/>
              <a:chExt cx="228975" cy="235176"/>
            </a:xfrm>
            <a:noFill/>
          </p:grpSpPr>
          <p:sp>
            <p:nvSpPr>
              <p:cNvPr id="55" name="Oval 54">
                <a:extLst>
                  <a:ext uri="{FF2B5EF4-FFF2-40B4-BE49-F238E27FC236}">
                    <a16:creationId xmlns:a16="http://schemas.microsoft.com/office/drawing/2014/main" id="{D94F9632-7CEB-402E-95E7-2C0111E8FD8A}"/>
                  </a:ext>
                </a:extLst>
              </p:cNvPr>
              <p:cNvSpPr>
                <a:spLocks noChangeArrowheads="1"/>
              </p:cNvSpPr>
              <p:nvPr/>
            </p:nvSpPr>
            <p:spPr bwMode="auto">
              <a:xfrm>
                <a:off x="-1119176" y="7159089"/>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6" name="Freeform 114">
                <a:extLst>
                  <a:ext uri="{FF2B5EF4-FFF2-40B4-BE49-F238E27FC236}">
                    <a16:creationId xmlns:a16="http://schemas.microsoft.com/office/drawing/2014/main" id="{0CC1B9F3-5378-4570-8507-01A0FEA48E41}"/>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7" name="Oval 113">
                <a:extLst>
                  <a:ext uri="{FF2B5EF4-FFF2-40B4-BE49-F238E27FC236}">
                    <a16:creationId xmlns:a16="http://schemas.microsoft.com/office/drawing/2014/main" id="{EB405A1D-475A-41FC-80E1-8F004857E5C5}"/>
                  </a:ext>
                </a:extLst>
              </p:cNvPr>
              <p:cNvSpPr>
                <a:spLocks noChangeArrowheads="1"/>
              </p:cNvSpPr>
              <p:nvPr/>
            </p:nvSpPr>
            <p:spPr bwMode="auto">
              <a:xfrm>
                <a:off x="-1220386" y="7255082"/>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8" name="Freeform 114">
                <a:extLst>
                  <a:ext uri="{FF2B5EF4-FFF2-40B4-BE49-F238E27FC236}">
                    <a16:creationId xmlns:a16="http://schemas.microsoft.com/office/drawing/2014/main" id="{635816FA-BF98-490E-8797-0BBD39A0A163}"/>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grpSp>
          <p:nvGrpSpPr>
            <p:cNvPr id="59" name="Group 58">
              <a:extLst>
                <a:ext uri="{FF2B5EF4-FFF2-40B4-BE49-F238E27FC236}">
                  <a16:creationId xmlns:a16="http://schemas.microsoft.com/office/drawing/2014/main" id="{A216D7ED-4B80-4E1C-9A47-2F637BE1F11D}"/>
                </a:ext>
              </a:extLst>
            </p:cNvPr>
            <p:cNvGrpSpPr>
              <a:grpSpLocks noChangeAspect="1"/>
            </p:cNvGrpSpPr>
            <p:nvPr/>
          </p:nvGrpSpPr>
          <p:grpSpPr>
            <a:xfrm>
              <a:off x="2299458" y="5242214"/>
              <a:ext cx="460717" cy="473197"/>
              <a:chOff x="-1246796" y="7159089"/>
              <a:chExt cx="228975" cy="235176"/>
            </a:xfrm>
            <a:noFill/>
          </p:grpSpPr>
          <p:sp>
            <p:nvSpPr>
              <p:cNvPr id="60" name="Oval 59">
                <a:extLst>
                  <a:ext uri="{FF2B5EF4-FFF2-40B4-BE49-F238E27FC236}">
                    <a16:creationId xmlns:a16="http://schemas.microsoft.com/office/drawing/2014/main" id="{8E815A8A-9702-455D-BAEA-5AD0AD25E650}"/>
                  </a:ext>
                </a:extLst>
              </p:cNvPr>
              <p:cNvSpPr>
                <a:spLocks noChangeArrowheads="1"/>
              </p:cNvSpPr>
              <p:nvPr/>
            </p:nvSpPr>
            <p:spPr bwMode="auto">
              <a:xfrm>
                <a:off x="-1119176" y="7159089"/>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1" name="Freeform 114">
                <a:extLst>
                  <a:ext uri="{FF2B5EF4-FFF2-40B4-BE49-F238E27FC236}">
                    <a16:creationId xmlns:a16="http://schemas.microsoft.com/office/drawing/2014/main" id="{0670E047-3B4F-4EDF-976E-8342E309536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2" name="Oval 113">
                <a:extLst>
                  <a:ext uri="{FF2B5EF4-FFF2-40B4-BE49-F238E27FC236}">
                    <a16:creationId xmlns:a16="http://schemas.microsoft.com/office/drawing/2014/main" id="{4C9F5E5C-BC5E-41BD-BC2A-187FBE05D3A3}"/>
                  </a:ext>
                </a:extLst>
              </p:cNvPr>
              <p:cNvSpPr>
                <a:spLocks noChangeArrowheads="1"/>
              </p:cNvSpPr>
              <p:nvPr/>
            </p:nvSpPr>
            <p:spPr bwMode="auto">
              <a:xfrm>
                <a:off x="-1220386" y="7255082"/>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3" name="Freeform 114">
                <a:extLst>
                  <a:ext uri="{FF2B5EF4-FFF2-40B4-BE49-F238E27FC236}">
                    <a16:creationId xmlns:a16="http://schemas.microsoft.com/office/drawing/2014/main" id="{60474EDE-C4E0-4471-A6F3-F9D87CD4C2B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sp>
          <p:nvSpPr>
            <p:cNvPr id="64" name="TextBox 63">
              <a:extLst>
                <a:ext uri="{FF2B5EF4-FFF2-40B4-BE49-F238E27FC236}">
                  <a16:creationId xmlns:a16="http://schemas.microsoft.com/office/drawing/2014/main" id="{724E205F-6395-467A-984A-580DBE4CBB05}"/>
                </a:ext>
              </a:extLst>
            </p:cNvPr>
            <p:cNvSpPr txBox="1"/>
            <p:nvPr/>
          </p:nvSpPr>
          <p:spPr>
            <a:xfrm>
              <a:off x="1600673" y="5691295"/>
              <a:ext cx="1519280" cy="63453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team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scope</a:t>
              </a:r>
            </a:p>
          </p:txBody>
        </p:sp>
        <p:sp>
          <p:nvSpPr>
            <p:cNvPr id="3" name="Oval 2">
              <a:extLst>
                <a:ext uri="{FF2B5EF4-FFF2-40B4-BE49-F238E27FC236}">
                  <a16:creationId xmlns:a16="http://schemas.microsoft.com/office/drawing/2014/main" id="{A8F93613-AB0D-4D6B-898D-8DC3D0417DB6}"/>
                </a:ext>
              </a:extLst>
            </p:cNvPr>
            <p:cNvSpPr/>
            <p:nvPr/>
          </p:nvSpPr>
          <p:spPr bwMode="auto">
            <a:xfrm>
              <a:off x="1596806" y="4796340"/>
              <a:ext cx="1572417" cy="1562675"/>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3A2B6E2D-7C20-49CE-94FF-58FF6EABF672}"/>
              </a:ext>
            </a:extLst>
          </p:cNvPr>
          <p:cNvGrpSpPr/>
          <p:nvPr/>
        </p:nvGrpSpPr>
        <p:grpSpPr>
          <a:xfrm>
            <a:off x="8661479" y="4823333"/>
            <a:ext cx="1603720" cy="1593784"/>
            <a:chOff x="8602725" y="4756484"/>
            <a:chExt cx="1572417" cy="1562675"/>
          </a:xfrm>
        </p:grpSpPr>
        <p:grpSp>
          <p:nvGrpSpPr>
            <p:cNvPr id="2" name="Group 1">
              <a:extLst>
                <a:ext uri="{FF2B5EF4-FFF2-40B4-BE49-F238E27FC236}">
                  <a16:creationId xmlns:a16="http://schemas.microsoft.com/office/drawing/2014/main" id="{42669351-26D0-4646-956E-6ABCF47C081D}"/>
                </a:ext>
              </a:extLst>
            </p:cNvPr>
            <p:cNvGrpSpPr/>
            <p:nvPr/>
          </p:nvGrpSpPr>
          <p:grpSpPr>
            <a:xfrm>
              <a:off x="9254048" y="5128683"/>
              <a:ext cx="257072" cy="280051"/>
              <a:chOff x="9330029" y="5143899"/>
              <a:chExt cx="257072" cy="280051"/>
            </a:xfrm>
          </p:grpSpPr>
          <p:sp>
            <p:nvSpPr>
              <p:cNvPr id="67" name="Oval 66">
                <a:extLst>
                  <a:ext uri="{FF2B5EF4-FFF2-40B4-BE49-F238E27FC236}">
                    <a16:creationId xmlns:a16="http://schemas.microsoft.com/office/drawing/2014/main" id="{9D049128-34CB-4176-BBF4-52E649D73025}"/>
                  </a:ext>
                </a:extLst>
              </p:cNvPr>
              <p:cNvSpPr>
                <a:spLocks noChangeArrowheads="1"/>
              </p:cNvSpPr>
              <p:nvPr/>
            </p:nvSpPr>
            <p:spPr bwMode="auto">
              <a:xfrm>
                <a:off x="9383166" y="5143899"/>
                <a:ext cx="152232" cy="149360"/>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8" name="Freeform 114">
                <a:extLst>
                  <a:ext uri="{FF2B5EF4-FFF2-40B4-BE49-F238E27FC236}">
                    <a16:creationId xmlns:a16="http://schemas.microsoft.com/office/drawing/2014/main" id="{6789FD6B-8786-4E86-9FA3-7FC7472A1CA7}"/>
                  </a:ext>
                </a:extLst>
              </p:cNvPr>
              <p:cNvSpPr>
                <a:spLocks/>
              </p:cNvSpPr>
              <p:nvPr/>
            </p:nvSpPr>
            <p:spPr bwMode="auto">
              <a:xfrm>
                <a:off x="9330029" y="5296132"/>
                <a:ext cx="257072" cy="127818"/>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sp>
          <p:nvSpPr>
            <p:cNvPr id="71" name="TextBox 70">
              <a:extLst>
                <a:ext uri="{FF2B5EF4-FFF2-40B4-BE49-F238E27FC236}">
                  <a16:creationId xmlns:a16="http://schemas.microsoft.com/office/drawing/2014/main" id="{8487406C-FD57-4278-8BBA-AE1BFE009955}"/>
                </a:ext>
              </a:extLst>
            </p:cNvPr>
            <p:cNvSpPr txBox="1"/>
            <p:nvPr/>
          </p:nvSpPr>
          <p:spPr>
            <a:xfrm>
              <a:off x="8629294" y="5438346"/>
              <a:ext cx="1519280" cy="63453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personal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scope</a:t>
              </a:r>
            </a:p>
          </p:txBody>
        </p:sp>
        <p:sp>
          <p:nvSpPr>
            <p:cNvPr id="72" name="Oval 71">
              <a:extLst>
                <a:ext uri="{FF2B5EF4-FFF2-40B4-BE49-F238E27FC236}">
                  <a16:creationId xmlns:a16="http://schemas.microsoft.com/office/drawing/2014/main" id="{68541D49-E57C-4CD5-818F-03976CD7E443}"/>
                </a:ext>
              </a:extLst>
            </p:cNvPr>
            <p:cNvSpPr/>
            <p:nvPr/>
          </p:nvSpPr>
          <p:spPr bwMode="auto">
            <a:xfrm>
              <a:off x="8602725" y="4756484"/>
              <a:ext cx="1572417" cy="1562675"/>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78559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1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100"/>
                                        <p:tgtEl>
                                          <p:spTgt spid="11"/>
                                        </p:tgtEl>
                                      </p:cBhvr>
                                    </p:animEffect>
                                  </p:childTnLst>
                                </p:cTn>
                              </p:par>
                              <p:par>
                                <p:cTn id="19" presetID="2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3" presetClass="entr" presetSubtype="10" fill="hold" grpId="0" nodeType="after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100"/>
                                        <p:tgtEl>
                                          <p:spTgt spid="13"/>
                                        </p:tgtEl>
                                      </p:cBhvr>
                                    </p:animEffect>
                                  </p:childTnLst>
                                </p:cTn>
                              </p:par>
                            </p:childTnLst>
                          </p:cTn>
                        </p:par>
                        <p:par>
                          <p:cTn id="31" fill="hold">
                            <p:stCondLst>
                              <p:cond delay="650"/>
                            </p:stCondLst>
                            <p:childTnLst>
                              <p:par>
                                <p:cTn id="32" presetID="3" presetClass="entr" presetSubtype="10" fill="hold" nodeType="afterEffect">
                                  <p:stCondLst>
                                    <p:cond delay="5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100"/>
                                        <p:tgtEl>
                                          <p:spTgt spid="14"/>
                                        </p:tgtEl>
                                      </p:cBhvr>
                                    </p:animEffect>
                                  </p:childTnLst>
                                </p:cTn>
                              </p:par>
                              <p:par>
                                <p:cTn id="35" presetID="23" presetClass="entr" presetSubtype="16"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250" fill="hold"/>
                                        <p:tgtEl>
                                          <p:spTgt spid="34"/>
                                        </p:tgtEl>
                                        <p:attrNameLst>
                                          <p:attrName>ppt_w</p:attrName>
                                        </p:attrNameLst>
                                      </p:cBhvr>
                                      <p:tavLst>
                                        <p:tav tm="0">
                                          <p:val>
                                            <p:fltVal val="0"/>
                                          </p:val>
                                        </p:tav>
                                        <p:tav tm="100000">
                                          <p:val>
                                            <p:strVal val="#ppt_w"/>
                                          </p:val>
                                        </p:tav>
                                      </p:tavLst>
                                    </p:anim>
                                    <p:anim calcmode="lin" valueType="num">
                                      <p:cBhvr>
                                        <p:cTn id="38" dur="250" fill="hold"/>
                                        <p:tgtEl>
                                          <p:spTgt spid="34"/>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250" fill="hold"/>
                                        <p:tgtEl>
                                          <p:spTgt spid="33"/>
                                        </p:tgtEl>
                                        <p:attrNameLst>
                                          <p:attrName>ppt_w</p:attrName>
                                        </p:attrNameLst>
                                      </p:cBhvr>
                                      <p:tavLst>
                                        <p:tav tm="0">
                                          <p:val>
                                            <p:fltVal val="0"/>
                                          </p:val>
                                        </p:tav>
                                        <p:tav tm="100000">
                                          <p:val>
                                            <p:strVal val="#ppt_w"/>
                                          </p:val>
                                        </p:tav>
                                      </p:tavLst>
                                    </p:anim>
                                    <p:anim calcmode="lin" valueType="num">
                                      <p:cBhvr>
                                        <p:cTn id="42" dur="250" fill="hold"/>
                                        <p:tgtEl>
                                          <p:spTgt spid="33"/>
                                        </p:tgtEl>
                                        <p:attrNameLst>
                                          <p:attrName>ppt_h</p:attrName>
                                        </p:attrNameLst>
                                      </p:cBhvr>
                                      <p:tavLst>
                                        <p:tav tm="0">
                                          <p:val>
                                            <p:fltVal val="0"/>
                                          </p:val>
                                        </p:tav>
                                        <p:tav tm="100000">
                                          <p:val>
                                            <p:strVal val="#ppt_h"/>
                                          </p:val>
                                        </p:tav>
                                      </p:tavLst>
                                    </p:anim>
                                  </p:childTnLst>
                                </p:cTn>
                              </p:par>
                            </p:childTnLst>
                          </p:cTn>
                        </p:par>
                        <p:par>
                          <p:cTn id="43" fill="hold">
                            <p:stCondLst>
                              <p:cond delay="900"/>
                            </p:stCondLst>
                            <p:childTnLst>
                              <p:par>
                                <p:cTn id="44" presetID="3" presetClass="entr" presetSubtype="10" fill="hold" nodeType="afterEffect">
                                  <p:stCondLst>
                                    <p:cond delay="5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100"/>
                                        <p:tgtEl>
                                          <p:spTgt spid="15"/>
                                        </p:tgtEl>
                                      </p:cBhvr>
                                    </p:animEffect>
                                  </p:childTnLst>
                                </p:cTn>
                              </p:par>
                            </p:childTnLst>
                          </p:cTn>
                        </p:par>
                        <p:par>
                          <p:cTn id="47" fill="hold">
                            <p:stCondLst>
                              <p:cond delay="1050"/>
                            </p:stCondLst>
                            <p:childTnLst>
                              <p:par>
                                <p:cTn id="48" presetID="3" presetClass="entr" presetSubtype="10" fill="hold" grpId="0" nodeType="afterEffect">
                                  <p:stCondLst>
                                    <p:cond delay="5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100"/>
                                        <p:tgtEl>
                                          <p:spTgt spid="16"/>
                                        </p:tgtEl>
                                      </p:cBhvr>
                                    </p:animEffect>
                                  </p:childTnLst>
                                </p:cTn>
                              </p:par>
                              <p:par>
                                <p:cTn id="51" presetID="23" presetClass="entr" presetSubtype="1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250" fill="hold"/>
                                        <p:tgtEl>
                                          <p:spTgt spid="4"/>
                                        </p:tgtEl>
                                        <p:attrNameLst>
                                          <p:attrName>ppt_w</p:attrName>
                                        </p:attrNameLst>
                                      </p:cBhvr>
                                      <p:tavLst>
                                        <p:tav tm="0">
                                          <p:val>
                                            <p:fltVal val="0"/>
                                          </p:val>
                                        </p:tav>
                                        <p:tav tm="100000">
                                          <p:val>
                                            <p:strVal val="#ppt_w"/>
                                          </p:val>
                                        </p:tav>
                                      </p:tavLst>
                                    </p:anim>
                                    <p:anim calcmode="lin" valueType="num">
                                      <p:cBhvr>
                                        <p:cTn id="54" dur="250" fill="hold"/>
                                        <p:tgtEl>
                                          <p:spTgt spid="4"/>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50" fill="hold"/>
                                        <p:tgtEl>
                                          <p:spTgt spid="26"/>
                                        </p:tgtEl>
                                        <p:attrNameLst>
                                          <p:attrName>ppt_w</p:attrName>
                                        </p:attrNameLst>
                                      </p:cBhvr>
                                      <p:tavLst>
                                        <p:tav tm="0">
                                          <p:val>
                                            <p:fltVal val="0"/>
                                          </p:val>
                                        </p:tav>
                                        <p:tav tm="100000">
                                          <p:val>
                                            <p:strVal val="#ppt_w"/>
                                          </p:val>
                                        </p:tav>
                                      </p:tavLst>
                                    </p:anim>
                                    <p:anim calcmode="lin" valueType="num">
                                      <p:cBhvr>
                                        <p:cTn id="58" dur="250" fill="hold"/>
                                        <p:tgtEl>
                                          <p:spTgt spid="26"/>
                                        </p:tgtEl>
                                        <p:attrNameLst>
                                          <p:attrName>ppt_h</p:attrName>
                                        </p:attrNameLst>
                                      </p:cBhvr>
                                      <p:tavLst>
                                        <p:tav tm="0">
                                          <p:val>
                                            <p:fltVal val="0"/>
                                          </p:val>
                                        </p:tav>
                                        <p:tav tm="100000">
                                          <p:val>
                                            <p:strVal val="#ppt_h"/>
                                          </p:val>
                                        </p:tav>
                                      </p:tavLst>
                                    </p:anim>
                                  </p:childTnLst>
                                </p:cTn>
                              </p:par>
                            </p:childTnLst>
                          </p:cTn>
                        </p:par>
                        <p:par>
                          <p:cTn id="59" fill="hold">
                            <p:stCondLst>
                              <p:cond delay="1300"/>
                            </p:stCondLst>
                            <p:childTnLst>
                              <p:par>
                                <p:cTn id="60" presetID="3" presetClass="entr" presetSubtype="10" fill="hold" grpId="0" nodeType="afterEffect">
                                  <p:stCondLst>
                                    <p:cond delay="5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100"/>
                                        <p:tgtEl>
                                          <p:spTgt spid="18"/>
                                        </p:tgtEl>
                                      </p:cBhvr>
                                    </p:animEffect>
                                  </p:childTnLst>
                                </p:cTn>
                              </p:par>
                            </p:childTnLst>
                          </p:cTn>
                        </p:par>
                        <p:par>
                          <p:cTn id="63" fill="hold">
                            <p:stCondLst>
                              <p:cond delay="1450"/>
                            </p:stCondLst>
                            <p:childTnLst>
                              <p:par>
                                <p:cTn id="64" presetID="3" presetClass="entr" presetSubtype="10" fill="hold" nodeType="afterEffect">
                                  <p:stCondLst>
                                    <p:cond delay="50"/>
                                  </p:stCondLst>
                                  <p:childTnLst>
                                    <p:set>
                                      <p:cBhvr>
                                        <p:cTn id="65" dur="1" fill="hold">
                                          <p:stCondLst>
                                            <p:cond delay="0"/>
                                          </p:stCondLst>
                                        </p:cTn>
                                        <p:tgtEl>
                                          <p:spTgt spid="19"/>
                                        </p:tgtEl>
                                        <p:attrNameLst>
                                          <p:attrName>style.visibility</p:attrName>
                                        </p:attrNameLst>
                                      </p:cBhvr>
                                      <p:to>
                                        <p:strVal val="visible"/>
                                      </p:to>
                                    </p:set>
                                    <p:animEffect transition="in" filter="blinds(horizontal)">
                                      <p:cBhvr>
                                        <p:cTn id="66" dur="100"/>
                                        <p:tgtEl>
                                          <p:spTgt spid="1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linds(horizontal)">
                                      <p:cBhvr>
                                        <p:cTn id="69" dur="100"/>
                                        <p:tgtEl>
                                          <p:spTgt spid="46"/>
                                        </p:tgtEl>
                                      </p:cBhvr>
                                    </p:animEffect>
                                  </p:childTnLst>
                                </p:cTn>
                              </p:par>
                              <p:par>
                                <p:cTn id="70" presetID="23" presetClass="entr" presetSubtype="16"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250" fill="hold"/>
                                        <p:tgtEl>
                                          <p:spTgt spid="41"/>
                                        </p:tgtEl>
                                        <p:attrNameLst>
                                          <p:attrName>ppt_w</p:attrName>
                                        </p:attrNameLst>
                                      </p:cBhvr>
                                      <p:tavLst>
                                        <p:tav tm="0">
                                          <p:val>
                                            <p:fltVal val="0"/>
                                          </p:val>
                                        </p:tav>
                                        <p:tav tm="100000">
                                          <p:val>
                                            <p:strVal val="#ppt_w"/>
                                          </p:val>
                                        </p:tav>
                                      </p:tavLst>
                                    </p:anim>
                                    <p:anim calcmode="lin" valueType="num">
                                      <p:cBhvr>
                                        <p:cTn id="73" dur="250" fill="hold"/>
                                        <p:tgtEl>
                                          <p:spTgt spid="41"/>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p:cTn id="76" dur="250" fill="hold"/>
                                        <p:tgtEl>
                                          <p:spTgt spid="47"/>
                                        </p:tgtEl>
                                        <p:attrNameLst>
                                          <p:attrName>ppt_w</p:attrName>
                                        </p:attrNameLst>
                                      </p:cBhvr>
                                      <p:tavLst>
                                        <p:tav tm="0">
                                          <p:val>
                                            <p:fltVal val="0"/>
                                          </p:val>
                                        </p:tav>
                                        <p:tav tm="100000">
                                          <p:val>
                                            <p:strVal val="#ppt_w"/>
                                          </p:val>
                                        </p:tav>
                                      </p:tavLst>
                                    </p:anim>
                                    <p:anim calcmode="lin" valueType="num">
                                      <p:cBhvr>
                                        <p:cTn id="77" dur="250" fill="hold"/>
                                        <p:tgtEl>
                                          <p:spTgt spid="47"/>
                                        </p:tgtEl>
                                        <p:attrNameLst>
                                          <p:attrName>ppt_h</p:attrName>
                                        </p:attrNameLst>
                                      </p:cBhvr>
                                      <p:tavLst>
                                        <p:tav tm="0">
                                          <p:val>
                                            <p:fltVal val="0"/>
                                          </p:val>
                                        </p:tav>
                                        <p:tav tm="100000">
                                          <p:val>
                                            <p:strVal val="#ppt_h"/>
                                          </p:val>
                                        </p:tav>
                                      </p:tavLst>
                                    </p:anim>
                                  </p:childTnLst>
                                </p:cTn>
                              </p:par>
                            </p:childTnLst>
                          </p:cTn>
                        </p:par>
                        <p:par>
                          <p:cTn id="78" fill="hold">
                            <p:stCondLst>
                              <p:cond delay="1700"/>
                            </p:stCondLst>
                            <p:childTnLst>
                              <p:par>
                                <p:cTn id="79" presetID="23" presetClass="entr" presetSubtype="16"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250" fill="hold"/>
                                        <p:tgtEl>
                                          <p:spTgt spid="6"/>
                                        </p:tgtEl>
                                        <p:attrNameLst>
                                          <p:attrName>ppt_w</p:attrName>
                                        </p:attrNameLst>
                                      </p:cBhvr>
                                      <p:tavLst>
                                        <p:tav tm="0">
                                          <p:val>
                                            <p:fltVal val="0"/>
                                          </p:val>
                                        </p:tav>
                                        <p:tav tm="100000">
                                          <p:val>
                                            <p:strVal val="#ppt_w"/>
                                          </p:val>
                                        </p:tav>
                                      </p:tavLst>
                                    </p:anim>
                                    <p:anim calcmode="lin" valueType="num">
                                      <p:cBhvr>
                                        <p:cTn id="82" dur="250" fill="hold"/>
                                        <p:tgtEl>
                                          <p:spTgt spid="6"/>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250" fill="hold"/>
                                        <p:tgtEl>
                                          <p:spTgt spid="28"/>
                                        </p:tgtEl>
                                        <p:attrNameLst>
                                          <p:attrName>ppt_w</p:attrName>
                                        </p:attrNameLst>
                                      </p:cBhvr>
                                      <p:tavLst>
                                        <p:tav tm="0">
                                          <p:val>
                                            <p:fltVal val="0"/>
                                          </p:val>
                                        </p:tav>
                                        <p:tav tm="100000">
                                          <p:val>
                                            <p:strVal val="#ppt_w"/>
                                          </p:val>
                                        </p:tav>
                                      </p:tavLst>
                                    </p:anim>
                                    <p:anim calcmode="lin" valueType="num">
                                      <p:cBhvr>
                                        <p:cTn id="86" dur="250" fill="hold"/>
                                        <p:tgtEl>
                                          <p:spTgt spid="28"/>
                                        </p:tgtEl>
                                        <p:attrNameLst>
                                          <p:attrName>ppt_h</p:attrName>
                                        </p:attrNameLst>
                                      </p:cBhvr>
                                      <p:tavLst>
                                        <p:tav tm="0">
                                          <p:val>
                                            <p:fltVal val="0"/>
                                          </p:val>
                                        </p:tav>
                                        <p:tav tm="100000">
                                          <p:val>
                                            <p:strVal val="#ppt_h"/>
                                          </p:val>
                                        </p:tav>
                                      </p:tavLst>
                                    </p:anim>
                                  </p:childTnLst>
                                </p:cTn>
                              </p:par>
                            </p:childTnLst>
                          </p:cTn>
                        </p:par>
                        <p:par>
                          <p:cTn id="87" fill="hold">
                            <p:stCondLst>
                              <p:cond delay="1950"/>
                            </p:stCondLst>
                            <p:childTnLst>
                              <p:par>
                                <p:cTn id="88" presetID="3" presetClass="entr" presetSubtype="10" fill="hold" grpId="0" nodeType="afterEffect">
                                  <p:stCondLst>
                                    <p:cond delay="50"/>
                                  </p:stCondLst>
                                  <p:childTnLst>
                                    <p:set>
                                      <p:cBhvr>
                                        <p:cTn id="89" dur="1" fill="hold">
                                          <p:stCondLst>
                                            <p:cond delay="0"/>
                                          </p:stCondLst>
                                        </p:cTn>
                                        <p:tgtEl>
                                          <p:spTgt spid="20"/>
                                        </p:tgtEl>
                                        <p:attrNameLst>
                                          <p:attrName>style.visibility</p:attrName>
                                        </p:attrNameLst>
                                      </p:cBhvr>
                                      <p:to>
                                        <p:strVal val="visible"/>
                                      </p:to>
                                    </p:set>
                                    <p:animEffect transition="in" filter="blinds(horizontal)">
                                      <p:cBhvr>
                                        <p:cTn id="90" dur="100"/>
                                        <p:tgtEl>
                                          <p:spTgt spid="20"/>
                                        </p:tgtEl>
                                      </p:cBhvr>
                                    </p:animEffect>
                                  </p:childTnLst>
                                </p:cTn>
                              </p:par>
                            </p:childTnLst>
                          </p:cTn>
                        </p:par>
                        <p:par>
                          <p:cTn id="91" fill="hold">
                            <p:stCondLst>
                              <p:cond delay="2100"/>
                            </p:stCondLst>
                            <p:childTnLst>
                              <p:par>
                                <p:cTn id="92" presetID="3" presetClass="entr" presetSubtype="10" fill="hold" nodeType="afterEffect">
                                  <p:stCondLst>
                                    <p:cond delay="50"/>
                                  </p:stCondLst>
                                  <p:childTnLst>
                                    <p:set>
                                      <p:cBhvr>
                                        <p:cTn id="93" dur="1" fill="hold">
                                          <p:stCondLst>
                                            <p:cond delay="0"/>
                                          </p:stCondLst>
                                        </p:cTn>
                                        <p:tgtEl>
                                          <p:spTgt spid="21"/>
                                        </p:tgtEl>
                                        <p:attrNameLst>
                                          <p:attrName>style.visibility</p:attrName>
                                        </p:attrNameLst>
                                      </p:cBhvr>
                                      <p:to>
                                        <p:strVal val="visible"/>
                                      </p:to>
                                    </p:set>
                                    <p:animEffect transition="in" filter="blinds(horizontal)">
                                      <p:cBhvr>
                                        <p:cTn id="94" dur="100"/>
                                        <p:tgtEl>
                                          <p:spTgt spid="21"/>
                                        </p:tgtEl>
                                      </p:cBhvr>
                                    </p:animEffect>
                                  </p:childTnLst>
                                </p:cTn>
                              </p:par>
                              <p:par>
                                <p:cTn id="95" presetID="23" presetClass="entr" presetSubtype="16"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250" fill="hold"/>
                                        <p:tgtEl>
                                          <p:spTgt spid="7"/>
                                        </p:tgtEl>
                                        <p:attrNameLst>
                                          <p:attrName>ppt_w</p:attrName>
                                        </p:attrNameLst>
                                      </p:cBhvr>
                                      <p:tavLst>
                                        <p:tav tm="0">
                                          <p:val>
                                            <p:fltVal val="0"/>
                                          </p:val>
                                        </p:tav>
                                        <p:tav tm="100000">
                                          <p:val>
                                            <p:strVal val="#ppt_w"/>
                                          </p:val>
                                        </p:tav>
                                      </p:tavLst>
                                    </p:anim>
                                    <p:anim calcmode="lin" valueType="num">
                                      <p:cBhvr>
                                        <p:cTn id="98" dur="250" fill="hold"/>
                                        <p:tgtEl>
                                          <p:spTgt spid="7"/>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250" fill="hold"/>
                                        <p:tgtEl>
                                          <p:spTgt spid="29"/>
                                        </p:tgtEl>
                                        <p:attrNameLst>
                                          <p:attrName>ppt_w</p:attrName>
                                        </p:attrNameLst>
                                      </p:cBhvr>
                                      <p:tavLst>
                                        <p:tav tm="0">
                                          <p:val>
                                            <p:fltVal val="0"/>
                                          </p:val>
                                        </p:tav>
                                        <p:tav tm="100000">
                                          <p:val>
                                            <p:strVal val="#ppt_w"/>
                                          </p:val>
                                        </p:tav>
                                      </p:tavLst>
                                    </p:anim>
                                    <p:anim calcmode="lin" valueType="num">
                                      <p:cBhvr>
                                        <p:cTn id="102" dur="250" fill="hold"/>
                                        <p:tgtEl>
                                          <p:spTgt spid="29"/>
                                        </p:tgtEl>
                                        <p:attrNameLst>
                                          <p:attrName>ppt_h</p:attrName>
                                        </p:attrNameLst>
                                      </p:cBhvr>
                                      <p:tavLst>
                                        <p:tav tm="0">
                                          <p:val>
                                            <p:fltVal val="0"/>
                                          </p:val>
                                        </p:tav>
                                        <p:tav tm="100000">
                                          <p:val>
                                            <p:strVal val="#ppt_h"/>
                                          </p:val>
                                        </p:tav>
                                      </p:tavLst>
                                    </p:anim>
                                  </p:childTnLst>
                                </p:cTn>
                              </p:par>
                            </p:childTnLst>
                          </p:cTn>
                        </p:par>
                        <p:par>
                          <p:cTn id="103" fill="hold">
                            <p:stCondLst>
                              <p:cond delay="2350"/>
                            </p:stCondLst>
                            <p:childTnLst>
                              <p:par>
                                <p:cTn id="104" presetID="3" presetClass="entr" presetSubtype="10" fill="hold" grpId="0" nodeType="afterEffect">
                                  <p:stCondLst>
                                    <p:cond delay="50"/>
                                  </p:stCondLst>
                                  <p:childTnLst>
                                    <p:set>
                                      <p:cBhvr>
                                        <p:cTn id="105" dur="1" fill="hold">
                                          <p:stCondLst>
                                            <p:cond delay="0"/>
                                          </p:stCondLst>
                                        </p:cTn>
                                        <p:tgtEl>
                                          <p:spTgt spid="23"/>
                                        </p:tgtEl>
                                        <p:attrNameLst>
                                          <p:attrName>style.visibility</p:attrName>
                                        </p:attrNameLst>
                                      </p:cBhvr>
                                      <p:to>
                                        <p:strVal val="visible"/>
                                      </p:to>
                                    </p:set>
                                    <p:animEffect transition="in" filter="blinds(horizontal)">
                                      <p:cBhvr>
                                        <p:cTn id="106" dur="100"/>
                                        <p:tgtEl>
                                          <p:spTgt spid="23"/>
                                        </p:tgtEl>
                                      </p:cBhvr>
                                    </p:animEffect>
                                  </p:childTnLst>
                                </p:cTn>
                              </p:par>
                            </p:childTnLst>
                          </p:cTn>
                        </p:par>
                        <p:par>
                          <p:cTn id="107" fill="hold">
                            <p:stCondLst>
                              <p:cond delay="2500"/>
                            </p:stCondLst>
                            <p:childTnLst>
                              <p:par>
                                <p:cTn id="108" presetID="3" presetClass="entr" presetSubtype="10" fill="hold" nodeType="afterEffect">
                                  <p:stCondLst>
                                    <p:cond delay="50"/>
                                  </p:stCondLst>
                                  <p:childTnLst>
                                    <p:set>
                                      <p:cBhvr>
                                        <p:cTn id="109" dur="1" fill="hold">
                                          <p:stCondLst>
                                            <p:cond delay="0"/>
                                          </p:stCondLst>
                                        </p:cTn>
                                        <p:tgtEl>
                                          <p:spTgt spid="22"/>
                                        </p:tgtEl>
                                        <p:attrNameLst>
                                          <p:attrName>style.visibility</p:attrName>
                                        </p:attrNameLst>
                                      </p:cBhvr>
                                      <p:to>
                                        <p:strVal val="visible"/>
                                      </p:to>
                                    </p:set>
                                    <p:animEffect transition="in" filter="blinds(horizontal)">
                                      <p:cBhvr>
                                        <p:cTn id="110" dur="100"/>
                                        <p:tgtEl>
                                          <p:spTgt spid="22"/>
                                        </p:tgtEl>
                                      </p:cBhvr>
                                    </p:animEffect>
                                  </p:childTnLst>
                                </p:cTn>
                              </p:par>
                              <p:par>
                                <p:cTn id="111" presetID="23" presetClass="entr" presetSubtype="16"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p:cTn id="113" dur="250" fill="hold"/>
                                        <p:tgtEl>
                                          <p:spTgt spid="5"/>
                                        </p:tgtEl>
                                        <p:attrNameLst>
                                          <p:attrName>ppt_w</p:attrName>
                                        </p:attrNameLst>
                                      </p:cBhvr>
                                      <p:tavLst>
                                        <p:tav tm="0">
                                          <p:val>
                                            <p:fltVal val="0"/>
                                          </p:val>
                                        </p:tav>
                                        <p:tav tm="100000">
                                          <p:val>
                                            <p:strVal val="#ppt_w"/>
                                          </p:val>
                                        </p:tav>
                                      </p:tavLst>
                                    </p:anim>
                                    <p:anim calcmode="lin" valueType="num">
                                      <p:cBhvr>
                                        <p:cTn id="114" dur="250" fill="hold"/>
                                        <p:tgtEl>
                                          <p:spTgt spid="5"/>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250" fill="hold"/>
                                        <p:tgtEl>
                                          <p:spTgt spid="27"/>
                                        </p:tgtEl>
                                        <p:attrNameLst>
                                          <p:attrName>ppt_w</p:attrName>
                                        </p:attrNameLst>
                                      </p:cBhvr>
                                      <p:tavLst>
                                        <p:tav tm="0">
                                          <p:val>
                                            <p:fltVal val="0"/>
                                          </p:val>
                                        </p:tav>
                                        <p:tav tm="100000">
                                          <p:val>
                                            <p:strVal val="#ppt_w"/>
                                          </p:val>
                                        </p:tav>
                                      </p:tavLst>
                                    </p:anim>
                                    <p:anim calcmode="lin" valueType="num">
                                      <p:cBhvr>
                                        <p:cTn id="118" dur="250" fill="hold"/>
                                        <p:tgtEl>
                                          <p:spTgt spid="27"/>
                                        </p:tgtEl>
                                        <p:attrNameLst>
                                          <p:attrName>ppt_h</p:attrName>
                                        </p:attrNameLst>
                                      </p:cBhvr>
                                      <p:tavLst>
                                        <p:tav tm="0">
                                          <p:val>
                                            <p:fltVal val="0"/>
                                          </p:val>
                                        </p:tav>
                                        <p:tav tm="100000">
                                          <p:val>
                                            <p:strVal val="#ppt_h"/>
                                          </p:val>
                                        </p:tav>
                                      </p:tavLst>
                                    </p:anim>
                                  </p:childTnLst>
                                </p:cTn>
                              </p:par>
                              <p:par>
                                <p:cTn id="119" presetID="3" presetClass="entr" presetSubtype="1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blinds(horizontal)">
                                      <p:cBhvr>
                                        <p:cTn id="121" dur="100"/>
                                        <p:tgtEl>
                                          <p:spTgt spid="50"/>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23" presetClass="entr" presetSubtype="16"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anim calcmode="lin" valueType="num">
                                      <p:cBhvr>
                                        <p:cTn id="129" dur="250" fill="hold"/>
                                        <p:tgtEl>
                                          <p:spTgt spid="51"/>
                                        </p:tgtEl>
                                        <p:attrNameLst>
                                          <p:attrName>ppt_w</p:attrName>
                                        </p:attrNameLst>
                                      </p:cBhvr>
                                      <p:tavLst>
                                        <p:tav tm="0">
                                          <p:val>
                                            <p:fltVal val="0"/>
                                          </p:val>
                                        </p:tav>
                                        <p:tav tm="100000">
                                          <p:val>
                                            <p:strVal val="#ppt_w"/>
                                          </p:val>
                                        </p:tav>
                                      </p:tavLst>
                                    </p:anim>
                                    <p:anim calcmode="lin" valueType="num">
                                      <p:cBhvr>
                                        <p:cTn id="130" dur="250" fill="hold"/>
                                        <p:tgtEl>
                                          <p:spTgt spid="51"/>
                                        </p:tgtEl>
                                        <p:attrNameLst>
                                          <p:attrName>ppt_h</p:attrName>
                                        </p:attrNameLst>
                                      </p:cBhvr>
                                      <p:tavLst>
                                        <p:tav tm="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blinds(horizontal)">
                                      <p:cBhvr>
                                        <p:cTn id="135" dur="100"/>
                                        <p:tgtEl>
                                          <p:spTgt spid="30"/>
                                        </p:tgtEl>
                                      </p:cBhvr>
                                    </p:animEffect>
                                  </p:childTnLst>
                                </p:cTn>
                              </p:par>
                            </p:childTnLst>
                          </p:cTn>
                        </p:par>
                        <p:par>
                          <p:cTn id="136" fill="hold">
                            <p:stCondLst>
                              <p:cond delay="100"/>
                            </p:stCondLst>
                            <p:childTnLst>
                              <p:par>
                                <p:cTn id="137" presetID="3" presetClass="entr" presetSubtype="10" fill="hold" grpId="0" nodeType="afterEffect">
                                  <p:stCondLst>
                                    <p:cond delay="50"/>
                                  </p:stCondLst>
                                  <p:childTnLst>
                                    <p:set>
                                      <p:cBhvr>
                                        <p:cTn id="138" dur="1" fill="hold">
                                          <p:stCondLst>
                                            <p:cond delay="0"/>
                                          </p:stCondLst>
                                        </p:cTn>
                                        <p:tgtEl>
                                          <p:spTgt spid="31"/>
                                        </p:tgtEl>
                                        <p:attrNameLst>
                                          <p:attrName>style.visibility</p:attrName>
                                        </p:attrNameLst>
                                      </p:cBhvr>
                                      <p:to>
                                        <p:strVal val="visible"/>
                                      </p:to>
                                    </p:set>
                                    <p:animEffect transition="in" filter="blinds(horizontal)">
                                      <p:cBhvr>
                                        <p:cTn id="139" dur="100"/>
                                        <p:tgtEl>
                                          <p:spTgt spid="31"/>
                                        </p:tgtEl>
                                      </p:cBhvr>
                                    </p:animEffect>
                                  </p:childTnLst>
                                </p:cTn>
                              </p:par>
                            </p:childTnLst>
                          </p:cTn>
                        </p:par>
                        <p:par>
                          <p:cTn id="140" fill="hold">
                            <p:stCondLst>
                              <p:cond delay="250"/>
                            </p:stCondLst>
                            <p:childTnLst>
                              <p:par>
                                <p:cTn id="141" presetID="3" presetClass="entr" presetSubtype="10" fill="hold" grpId="0" nodeType="afterEffect">
                                  <p:stCondLst>
                                    <p:cond delay="50"/>
                                  </p:stCondLst>
                                  <p:childTnLst>
                                    <p:set>
                                      <p:cBhvr>
                                        <p:cTn id="142" dur="1" fill="hold">
                                          <p:stCondLst>
                                            <p:cond delay="0"/>
                                          </p:stCondLst>
                                        </p:cTn>
                                        <p:tgtEl>
                                          <p:spTgt spid="35"/>
                                        </p:tgtEl>
                                        <p:attrNameLst>
                                          <p:attrName>style.visibility</p:attrName>
                                        </p:attrNameLst>
                                      </p:cBhvr>
                                      <p:to>
                                        <p:strVal val="visible"/>
                                      </p:to>
                                    </p:set>
                                    <p:animEffect transition="in" filter="blinds(horizontal)">
                                      <p:cBhvr>
                                        <p:cTn id="143" dur="100"/>
                                        <p:tgtEl>
                                          <p:spTgt spid="35"/>
                                        </p:tgtEl>
                                      </p:cBhvr>
                                    </p:animEffect>
                                  </p:childTnLst>
                                </p:cTn>
                              </p:par>
                            </p:childTnLst>
                          </p:cTn>
                        </p:par>
                        <p:par>
                          <p:cTn id="144" fill="hold">
                            <p:stCondLst>
                              <p:cond delay="400"/>
                            </p:stCondLst>
                            <p:childTnLst>
                              <p:par>
                                <p:cTn id="145" presetID="3" presetClass="entr" presetSubtype="10" fill="hold" grpId="0" nodeType="afterEffect">
                                  <p:stCondLst>
                                    <p:cond delay="50"/>
                                  </p:stCondLst>
                                  <p:childTnLst>
                                    <p:set>
                                      <p:cBhvr>
                                        <p:cTn id="146" dur="1" fill="hold">
                                          <p:stCondLst>
                                            <p:cond delay="0"/>
                                          </p:stCondLst>
                                        </p:cTn>
                                        <p:tgtEl>
                                          <p:spTgt spid="32"/>
                                        </p:tgtEl>
                                        <p:attrNameLst>
                                          <p:attrName>style.visibility</p:attrName>
                                        </p:attrNameLst>
                                      </p:cBhvr>
                                      <p:to>
                                        <p:strVal val="visible"/>
                                      </p:to>
                                    </p:set>
                                    <p:animEffect transition="in" filter="blinds(horizontal)">
                                      <p:cBhvr>
                                        <p:cTn id="147" dur="100"/>
                                        <p:tgtEl>
                                          <p:spTgt spid="32"/>
                                        </p:tgtEl>
                                      </p:cBhvr>
                                    </p:animEffect>
                                  </p:childTnLst>
                                </p:cTn>
                              </p:par>
                            </p:childTnLst>
                          </p:cTn>
                        </p:par>
                        <p:par>
                          <p:cTn id="148" fill="hold">
                            <p:stCondLst>
                              <p:cond delay="550"/>
                            </p:stCondLst>
                            <p:childTnLst>
                              <p:par>
                                <p:cTn id="149" presetID="3" presetClass="entr" presetSubtype="10" fill="hold" grpId="0" nodeType="afterEffect">
                                  <p:stCondLst>
                                    <p:cond delay="50"/>
                                  </p:stCondLst>
                                  <p:childTnLst>
                                    <p:set>
                                      <p:cBhvr>
                                        <p:cTn id="150" dur="1" fill="hold">
                                          <p:stCondLst>
                                            <p:cond delay="0"/>
                                          </p:stCondLst>
                                        </p:cTn>
                                        <p:tgtEl>
                                          <p:spTgt spid="36"/>
                                        </p:tgtEl>
                                        <p:attrNameLst>
                                          <p:attrName>style.visibility</p:attrName>
                                        </p:attrNameLst>
                                      </p:cBhvr>
                                      <p:to>
                                        <p:strVal val="visible"/>
                                      </p:to>
                                    </p:set>
                                    <p:animEffect transition="in" filter="blinds(horizontal)">
                                      <p:cBhvr>
                                        <p:cTn id="151" dur="100"/>
                                        <p:tgtEl>
                                          <p:spTgt spid="36"/>
                                        </p:tgtEl>
                                      </p:cBhvr>
                                    </p:animEffect>
                                  </p:childTnLst>
                                </p:cTn>
                              </p:par>
                            </p:childTnLst>
                          </p:cTn>
                        </p:par>
                        <p:par>
                          <p:cTn id="152" fill="hold">
                            <p:stCondLst>
                              <p:cond delay="700"/>
                            </p:stCondLst>
                            <p:childTnLst>
                              <p:par>
                                <p:cTn id="153" presetID="3" presetClass="entr" presetSubtype="10" fill="hold" grpId="0" nodeType="afterEffect">
                                  <p:stCondLst>
                                    <p:cond delay="50"/>
                                  </p:stCondLst>
                                  <p:childTnLst>
                                    <p:set>
                                      <p:cBhvr>
                                        <p:cTn id="154" dur="1" fill="hold">
                                          <p:stCondLst>
                                            <p:cond delay="0"/>
                                          </p:stCondLst>
                                        </p:cTn>
                                        <p:tgtEl>
                                          <p:spTgt spid="37"/>
                                        </p:tgtEl>
                                        <p:attrNameLst>
                                          <p:attrName>style.visibility</p:attrName>
                                        </p:attrNameLst>
                                      </p:cBhvr>
                                      <p:to>
                                        <p:strVal val="visible"/>
                                      </p:to>
                                    </p:set>
                                    <p:animEffect transition="in" filter="blinds(horizontal)">
                                      <p:cBhvr>
                                        <p:cTn id="155" dur="100"/>
                                        <p:tgtEl>
                                          <p:spTgt spid="37"/>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blinds(horizontal)">
                                      <p:cBhvr>
                                        <p:cTn id="158" dur="100"/>
                                        <p:tgtEl>
                                          <p:spTgt spid="48"/>
                                        </p:tgtEl>
                                      </p:cBhvr>
                                    </p:animEffect>
                                  </p:childTnLst>
                                </p:cTn>
                              </p:par>
                            </p:childTnLst>
                          </p:cTn>
                        </p:par>
                        <p:par>
                          <p:cTn id="159" fill="hold">
                            <p:stCondLst>
                              <p:cond delay="850"/>
                            </p:stCondLst>
                            <p:childTnLst>
                              <p:par>
                                <p:cTn id="160" presetID="3" presetClass="entr" presetSubtype="10" fill="hold" grpId="0" nodeType="after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blinds(horizontal)">
                                      <p:cBhvr>
                                        <p:cTn id="162" dur="100"/>
                                        <p:tgtEl>
                                          <p:spTgt spid="52"/>
                                        </p:tgtEl>
                                      </p:cBhvr>
                                    </p:animEffect>
                                  </p:childTnLst>
                                </p:cTn>
                              </p:par>
                              <p:par>
                                <p:cTn id="163" presetID="42" presetClass="entr" presetSubtype="0" fill="hold" nodeType="withEffect">
                                  <p:stCondLst>
                                    <p:cond delay="25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1000"/>
                                        <p:tgtEl>
                                          <p:spTgt spid="44"/>
                                        </p:tgtEl>
                                      </p:cBhvr>
                                    </p:animEffect>
                                    <p:anim calcmode="lin" valueType="num">
                                      <p:cBhvr>
                                        <p:cTn id="166" dur="1000" fill="hold"/>
                                        <p:tgtEl>
                                          <p:spTgt spid="44"/>
                                        </p:tgtEl>
                                        <p:attrNameLst>
                                          <p:attrName>ppt_x</p:attrName>
                                        </p:attrNameLst>
                                      </p:cBhvr>
                                      <p:tavLst>
                                        <p:tav tm="0">
                                          <p:val>
                                            <p:strVal val="#ppt_x"/>
                                          </p:val>
                                        </p:tav>
                                        <p:tav tm="100000">
                                          <p:val>
                                            <p:strVal val="#ppt_x"/>
                                          </p:val>
                                        </p:tav>
                                      </p:tavLst>
                                    </p:anim>
                                    <p:anim calcmode="lin" valueType="num">
                                      <p:cBhvr>
                                        <p:cTn id="167" dur="1000" fill="hold"/>
                                        <p:tgtEl>
                                          <p:spTgt spid="44"/>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250"/>
                                  </p:stCondLst>
                                  <p:childTnLst>
                                    <p:set>
                                      <p:cBhvr>
                                        <p:cTn id="169" dur="1" fill="hold">
                                          <p:stCondLst>
                                            <p:cond delay="0"/>
                                          </p:stCondLst>
                                        </p:cTn>
                                        <p:tgtEl>
                                          <p:spTgt spid="42"/>
                                        </p:tgtEl>
                                        <p:attrNameLst>
                                          <p:attrName>style.visibility</p:attrName>
                                        </p:attrNameLst>
                                      </p:cBhvr>
                                      <p:to>
                                        <p:strVal val="visible"/>
                                      </p:to>
                                    </p:set>
                                    <p:animEffect transition="in" filter="fade">
                                      <p:cBhvr>
                                        <p:cTn id="170" dur="1000"/>
                                        <p:tgtEl>
                                          <p:spTgt spid="42"/>
                                        </p:tgtEl>
                                      </p:cBhvr>
                                    </p:animEffect>
                                    <p:anim calcmode="lin" valueType="num">
                                      <p:cBhvr>
                                        <p:cTn id="171" dur="1000" fill="hold"/>
                                        <p:tgtEl>
                                          <p:spTgt spid="42"/>
                                        </p:tgtEl>
                                        <p:attrNameLst>
                                          <p:attrName>ppt_x</p:attrName>
                                        </p:attrNameLst>
                                      </p:cBhvr>
                                      <p:tavLst>
                                        <p:tav tm="0">
                                          <p:val>
                                            <p:strVal val="#ppt_x"/>
                                          </p:val>
                                        </p:tav>
                                        <p:tav tm="100000">
                                          <p:val>
                                            <p:strVal val="#ppt_x"/>
                                          </p:val>
                                        </p:tav>
                                      </p:tavLst>
                                    </p:anim>
                                    <p:anim calcmode="lin" valueType="num">
                                      <p:cBhvr>
                                        <p:cTn id="1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2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animBg="1"/>
      <p:bldP spid="16" grpId="0" animBg="1"/>
      <p:bldP spid="18" grpId="0" animBg="1"/>
      <p:bldP spid="20" grpId="0" animBg="1"/>
      <p:bldP spid="23" grpId="0" animBg="1"/>
      <p:bldP spid="25" grpId="0"/>
      <p:bldP spid="26" grpId="0"/>
      <p:bldP spid="27" grpId="0"/>
      <p:bldP spid="28" grpId="0"/>
      <p:bldP spid="29" grpId="0"/>
      <p:bldP spid="30" grpId="0" animBg="1"/>
      <p:bldP spid="31" grpId="0" animBg="1"/>
      <p:bldP spid="32" grpId="0" animBg="1"/>
      <p:bldP spid="33" grpId="0"/>
      <p:bldP spid="35" grpId="0" animBg="1"/>
      <p:bldP spid="36" grpId="0" animBg="1"/>
      <p:bldP spid="37" grpId="0" animBg="1"/>
      <p:bldP spid="46" grpId="0" animBg="1"/>
      <p:bldP spid="47" grpId="0"/>
      <p:bldP spid="48" grpId="0" animBg="1"/>
      <p:bldP spid="50" grpId="0" animBg="1"/>
      <p:bldP spid="51" grpId="0"/>
      <p:bldP spid="52" grpId="0" animBg="1"/>
      <p:bldP spid="53"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31871" y="1659138"/>
            <a:ext cx="2774331" cy="1043772"/>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453278" y="223212"/>
            <a:ext cx="11529916" cy="405459"/>
          </a:xfrm>
        </p:spPr>
        <p:txBody>
          <a:bodyPr/>
          <a:lstStyle/>
          <a:p>
            <a:r>
              <a:rPr lang="en-US" sz="3200" spc="-150" dirty="0">
                <a:gradFill>
                  <a:gsLst>
                    <a:gs pos="1250">
                      <a:schemeClr val="tx1"/>
                    </a:gs>
                    <a:gs pos="100000">
                      <a:schemeClr val="tx1"/>
                    </a:gs>
                  </a:gsLst>
                  <a:lin ang="5400000" scaled="0"/>
                </a:gradFill>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396469" y="961814"/>
            <a:ext cx="3566626" cy="374846"/>
          </a:xfrm>
          <a:prstGeom prst="rect">
            <a:avLst/>
          </a:prstGeom>
          <a:noFill/>
          <a:ln>
            <a:noFill/>
          </a:ln>
        </p:spPr>
        <p:txBody>
          <a:bodyPr wrap="square" rtlCol="0">
            <a:spAutoFit/>
          </a:bodyPr>
          <a:lstStyle/>
          <a:p>
            <a:pPr defTabSz="932384">
              <a:defRPr/>
            </a:pPr>
            <a:r>
              <a:rPr lang="en-US" sz="1836" dirty="0">
                <a:solidFill>
                  <a:srgbClr val="0078D4"/>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81574" y="1659138"/>
            <a:ext cx="2825701" cy="1001343"/>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920169" y="4304559"/>
            <a:ext cx="2787105" cy="1002828"/>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r>
                <a:rPr lang="en-US" sz="1632" dirty="0">
                  <a:gradFill>
                    <a:gsLst>
                      <a:gs pos="0">
                        <a:srgbClr val="505050"/>
                      </a:gs>
                      <a:gs pos="100000">
                        <a:srgbClr val="505050"/>
                      </a:gs>
                    </a:gsLst>
                  </a:gradFill>
                  <a:latin typeface="Segoe UI"/>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83978" y="2943282"/>
            <a:ext cx="2722224" cy="998793"/>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6788"/>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733399" y="6018756"/>
            <a:ext cx="5163834" cy="5800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733400" y="5641174"/>
            <a:ext cx="2198197" cy="350330"/>
          </a:xfrm>
          <a:prstGeom prst="rect">
            <a:avLst/>
          </a:prstGeom>
          <a:noFill/>
          <a:ln>
            <a:noFill/>
          </a:ln>
        </p:spPr>
        <p:txBody>
          <a:bodyPr wrap="square" rtlCol="0">
            <a:spAutoFit/>
          </a:bodyPr>
          <a:lstStyle/>
          <a:p>
            <a:pPr defTabSz="932384">
              <a:defRPr/>
            </a:pPr>
            <a:r>
              <a:rPr lang="en-US" sz="1632">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83976" y="5665460"/>
            <a:ext cx="776431" cy="74608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816">
              <a:gradFill>
                <a:gsLst>
                  <a:gs pos="0">
                    <a:srgbClr val="505050"/>
                  </a:gs>
                  <a:gs pos="100000">
                    <a:srgbClr val="505050"/>
                  </a:gs>
                </a:gsLst>
                <a:lin ang="5400000" scaled="1"/>
              </a:gradFill>
              <a:latin typeface="Segoe UI"/>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35141" y="4290685"/>
            <a:ext cx="2771060" cy="1015216"/>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957877" y="2943284"/>
            <a:ext cx="2613619" cy="1002828"/>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98701" y="5420431"/>
            <a:ext cx="5773137"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416570" y="1507596"/>
            <a:ext cx="3078236" cy="77208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Enterprise Developers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436299" y="2508169"/>
            <a:ext cx="3058506" cy="77208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ISV / SI / MSP Partners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Publish to </a:t>
              </a:r>
              <a:r>
                <a:rPr lang="en-US" sz="1122" dirty="0" err="1">
                  <a:solidFill>
                    <a:srgbClr val="2F2F2F"/>
                  </a:solidFill>
                  <a:latin typeface="Segoe UI" charset="0"/>
                  <a:ea typeface="Segoe UI" charset="0"/>
                  <a:cs typeface="Segoe UI" charset="0"/>
                </a:rPr>
                <a:t>AppSource</a:t>
              </a:r>
              <a:r>
                <a:rPr lang="en-US" sz="1122" dirty="0">
                  <a:solidFill>
                    <a:srgbClr val="2F2F2F"/>
                  </a:solidFill>
                  <a:latin typeface="Segoe UI" charset="0"/>
                  <a:ea typeface="Segoe UI" charset="0"/>
                  <a:cs typeface="Segoe UI" charset="0"/>
                </a:rPr>
                <a:t>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31871" y="866748"/>
            <a:ext cx="5911762" cy="670445"/>
          </a:xfrm>
          <a:prstGeom prst="rect">
            <a:avLst/>
          </a:prstGeom>
        </p:spPr>
        <p:txBody>
          <a:bodyPr wrap="square">
            <a:spAutoFit/>
          </a:bodyPr>
          <a:lstStyle/>
          <a:p>
            <a:pPr defTabSz="932563">
              <a:defRPr/>
            </a:pPr>
            <a:r>
              <a:rPr lang="en-US" sz="1836" dirty="0">
                <a:solidFill>
                  <a:srgbClr val="0078D4"/>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864758" y="3893351"/>
            <a:ext cx="2630047" cy="9777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Administrators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859861" y="1718533"/>
            <a:ext cx="1180133" cy="327171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967397" y="3563045"/>
            <a:ext cx="2424769"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336836" y="3819160"/>
            <a:ext cx="504065" cy="580013"/>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3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  -  Read-Only" id="{2A583EE8-2599-4015-958E-F05C10061990}" vid="{1F13D0CA-3F1B-4867-AE15-CD5EE9068B82}"/>
    </a:ext>
  </a:extLst>
</a:theme>
</file>

<file path=ppt/theme/theme5.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1744</TotalTime>
  <Words>2743</Words>
  <Application>Microsoft Office PowerPoint</Application>
  <PresentationFormat>Custom</PresentationFormat>
  <Paragraphs>480</Paragraphs>
  <Slides>39</Slides>
  <Notes>31</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6" baseType="lpstr">
      <vt:lpstr>Arial</vt:lpstr>
      <vt:lpstr>Arial Black</vt:lpstr>
      <vt:lpstr>Calibri</vt:lpstr>
      <vt:lpstr>Calibri Light</vt:lpstr>
      <vt:lpstr>Consolas</vt:lpstr>
      <vt:lpstr>Segoe UI</vt:lpstr>
      <vt:lpstr>Segoe UI Light</vt:lpstr>
      <vt:lpstr>Segoe UI Semibold</vt:lpstr>
      <vt:lpstr>Segoe UI Semilight</vt:lpstr>
      <vt:lpstr>Wingdings</vt:lpstr>
      <vt:lpstr>Office 365 PPT Template - 2017</vt:lpstr>
      <vt:lpstr>1_Office 365 PPT Template - 2017</vt:lpstr>
      <vt:lpstr>3_5-50203_Microsoft_Ignite_Template</vt:lpstr>
      <vt:lpstr>3_5-50183_Microsoft_Inspire_Template</vt:lpstr>
      <vt:lpstr>4_5-50203_Microsoft_Ignite_Template</vt:lpstr>
      <vt:lpstr>2_Office 365 PPT Template - 2017</vt:lpstr>
      <vt:lpstr>Acrobat Document</vt:lpstr>
      <vt:lpstr>Bots, Adaptive Cards, Task Module, Message Extensions in Microsoft Teams</vt:lpstr>
      <vt:lpstr>Hi! I am Jenkins NS</vt:lpstr>
      <vt:lpstr>Microsoft Teams</vt:lpstr>
      <vt:lpstr>Cross platform presence – Teams where you want it</vt:lpstr>
      <vt:lpstr>STANDALONE WEB,  DEVICE, AND SERVICE  APPS</vt:lpstr>
      <vt:lpstr>Enable your teams to make decisions and take action faster</vt:lpstr>
      <vt:lpstr>Microsoft Teams Platform</vt:lpstr>
      <vt:lpstr>Real Digital Transformation</vt:lpstr>
      <vt:lpstr>Microsoft Teams provides a powerful and extensible platform</vt:lpstr>
      <vt:lpstr>Teams apps in various contexts</vt:lpstr>
      <vt:lpstr>PowerPoint Presentation</vt:lpstr>
      <vt:lpstr>Conversations</vt:lpstr>
      <vt:lpstr>Bot Events in Microsoft Teams</vt:lpstr>
      <vt:lpstr>Teams Context</vt:lpstr>
      <vt:lpstr>Proactive Messaging</vt:lpstr>
      <vt:lpstr>Activity Feed</vt:lpstr>
      <vt:lpstr>Notification only bots</vt:lpstr>
      <vt:lpstr>Send and Receive file</vt:lpstr>
      <vt:lpstr>Enable send and receive</vt:lpstr>
      <vt:lpstr>PowerPoint Presentation</vt:lpstr>
      <vt:lpstr>PowerPoint Presentation</vt:lpstr>
      <vt:lpstr>Events and Queries</vt:lpstr>
      <vt:lpstr>Events and Queries</vt:lpstr>
      <vt:lpstr>Events and Queries</vt:lpstr>
      <vt:lpstr>Responding to User Requests</vt:lpstr>
      <vt:lpstr>Message Extensions in App Manifest</vt:lpstr>
      <vt:lpstr>PowerPoint Presentation</vt:lpstr>
      <vt:lpstr>PowerPoint Presentation</vt:lpstr>
      <vt:lpstr>Using Cards in Bots</vt:lpstr>
      <vt:lpstr>Using Cards in Messaging Extensions</vt:lpstr>
      <vt:lpstr>Adaptive Cards support in Microsoft Teams</vt:lpstr>
      <vt:lpstr>PowerPoint Presentation</vt:lpstr>
      <vt:lpstr>PowerPoint Presentation</vt:lpstr>
      <vt:lpstr>Static Tabs</vt:lpstr>
      <vt:lpstr>Static Tabs - Manifest</vt:lpstr>
      <vt:lpstr>Tab Configuration and Content</vt:lpstr>
      <vt:lpstr>PowerPoint Presentation</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 Nesamony Sundararaj</cp:lastModifiedBy>
  <cp:revision>81</cp:revision>
  <dcterms:created xsi:type="dcterms:W3CDTF">2017-07-18T18:43:36Z</dcterms:created>
  <dcterms:modified xsi:type="dcterms:W3CDTF">2019-10-09T17:19:15Z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